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82"/>
  </p:notesMasterIdLst>
  <p:handoutMasterIdLst>
    <p:handoutMasterId r:id="rId83"/>
  </p:handoutMasterIdLst>
  <p:sldIdLst>
    <p:sldId id="394" r:id="rId3"/>
    <p:sldId id="423" r:id="rId4"/>
    <p:sldId id="424" r:id="rId5"/>
    <p:sldId id="425" r:id="rId6"/>
    <p:sldId id="426" r:id="rId7"/>
    <p:sldId id="427" r:id="rId8"/>
    <p:sldId id="428" r:id="rId9"/>
    <p:sldId id="429" r:id="rId10"/>
    <p:sldId id="430" r:id="rId11"/>
    <p:sldId id="431" r:id="rId12"/>
    <p:sldId id="432" r:id="rId13"/>
    <p:sldId id="433" r:id="rId14"/>
    <p:sldId id="434" r:id="rId15"/>
    <p:sldId id="435" r:id="rId16"/>
    <p:sldId id="436" r:id="rId17"/>
    <p:sldId id="437" r:id="rId18"/>
    <p:sldId id="500" r:id="rId19"/>
    <p:sldId id="438" r:id="rId20"/>
    <p:sldId id="439" r:id="rId21"/>
    <p:sldId id="501" r:id="rId22"/>
    <p:sldId id="440" r:id="rId23"/>
    <p:sldId id="441" r:id="rId24"/>
    <p:sldId id="442" r:id="rId25"/>
    <p:sldId id="443" r:id="rId26"/>
    <p:sldId id="444" r:id="rId27"/>
    <p:sldId id="445" r:id="rId28"/>
    <p:sldId id="446" r:id="rId29"/>
    <p:sldId id="447" r:id="rId30"/>
    <p:sldId id="448" r:id="rId31"/>
    <p:sldId id="449" r:id="rId32"/>
    <p:sldId id="450" r:id="rId33"/>
    <p:sldId id="451" r:id="rId34"/>
    <p:sldId id="452" r:id="rId35"/>
    <p:sldId id="453" r:id="rId36"/>
    <p:sldId id="454" r:id="rId37"/>
    <p:sldId id="455" r:id="rId38"/>
    <p:sldId id="456" r:id="rId39"/>
    <p:sldId id="457" r:id="rId40"/>
    <p:sldId id="458" r:id="rId41"/>
    <p:sldId id="459" r:id="rId42"/>
    <p:sldId id="460" r:id="rId43"/>
    <p:sldId id="461" r:id="rId44"/>
    <p:sldId id="462" r:id="rId45"/>
    <p:sldId id="463" r:id="rId46"/>
    <p:sldId id="464" r:id="rId47"/>
    <p:sldId id="465" r:id="rId48"/>
    <p:sldId id="466" r:id="rId49"/>
    <p:sldId id="467" r:id="rId50"/>
    <p:sldId id="468" r:id="rId51"/>
    <p:sldId id="469" r:id="rId52"/>
    <p:sldId id="470" r:id="rId53"/>
    <p:sldId id="471" r:id="rId54"/>
    <p:sldId id="472" r:id="rId55"/>
    <p:sldId id="473" r:id="rId56"/>
    <p:sldId id="474" r:id="rId57"/>
    <p:sldId id="475" r:id="rId58"/>
    <p:sldId id="476" r:id="rId59"/>
    <p:sldId id="477" r:id="rId60"/>
    <p:sldId id="478" r:id="rId61"/>
    <p:sldId id="479" r:id="rId62"/>
    <p:sldId id="480" r:id="rId63"/>
    <p:sldId id="486" r:id="rId64"/>
    <p:sldId id="487" r:id="rId65"/>
    <p:sldId id="488" r:id="rId66"/>
    <p:sldId id="489" r:id="rId67"/>
    <p:sldId id="490" r:id="rId68"/>
    <p:sldId id="503" r:id="rId69"/>
    <p:sldId id="491" r:id="rId70"/>
    <p:sldId id="504" r:id="rId71"/>
    <p:sldId id="492" r:id="rId72"/>
    <p:sldId id="493" r:id="rId73"/>
    <p:sldId id="494" r:id="rId74"/>
    <p:sldId id="495" r:id="rId75"/>
    <p:sldId id="496" r:id="rId76"/>
    <p:sldId id="498" r:id="rId77"/>
    <p:sldId id="502" r:id="rId78"/>
    <p:sldId id="506" r:id="rId79"/>
    <p:sldId id="499" r:id="rId80"/>
    <p:sldId id="393" r:id="rId81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5C0E"/>
    <a:srgbClr val="F9F0AB"/>
    <a:srgbClr val="F9E6AB"/>
    <a:srgbClr val="F9FAAB"/>
    <a:srgbClr val="767691"/>
    <a:srgbClr val="7676AA"/>
    <a:srgbClr val="603A14"/>
    <a:srgbClr val="BAB398"/>
    <a:srgbClr val="ADA485"/>
    <a:srgbClr val="C6C0AA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26" autoAdjust="0"/>
    <p:restoredTop sz="94660" autoAdjust="0"/>
  </p:normalViewPr>
  <p:slideViewPr>
    <p:cSldViewPr>
      <p:cViewPr varScale="1">
        <p:scale>
          <a:sx n="76" d="100"/>
          <a:sy n="76" d="100"/>
        </p:scale>
        <p:origin x="132" y="660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presProps" Target="presProps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1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tableStyles" Target="tableStyles.xml"/><Relationship Id="rId61" Type="http://schemas.openxmlformats.org/officeDocument/2006/relationships/slide" Target="slides/slide59.xml"/><Relationship Id="rId82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5/13/2015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5/13/2015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*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6656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07/16/96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6656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*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6656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##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665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66750" y="4714875"/>
            <a:ext cx="5335588" cy="4467225"/>
          </a:xfrm>
          <a:noFill/>
        </p:spPr>
        <p:txBody>
          <a:bodyPr/>
          <a:lstStyle/>
          <a:p>
            <a:pPr eaLnBrk="1" hangingPunct="1"/>
            <a:endParaRPr lang="bg-BG" dirty="0" smtClean="0"/>
          </a:p>
        </p:txBody>
      </p:sp>
    </p:spTree>
    <p:extLst>
      <p:ext uri="{BB962C8B-B14F-4D97-AF65-F5344CB8AC3E}">
        <p14:creationId xmlns:p14="http://schemas.microsoft.com/office/powerpoint/2010/main" val="36132514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*</a:t>
            </a:r>
            <a:endParaRPr lang="en-US" sz="1200" i="0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en-US"/>
              <a:t>07/16/96</a:t>
            </a:r>
            <a:endParaRPr lang="en-US" sz="1200" i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*</a:t>
            </a:r>
            <a:endParaRPr lang="en-US" sz="1200" i="0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r>
              <a:rPr lang="en-US"/>
              <a:t>##</a:t>
            </a:r>
            <a:endParaRPr lang="en-US" sz="1200" i="0"/>
          </a:p>
        </p:txBody>
      </p:sp>
      <p:sp>
        <p:nvSpPr>
          <p:cNvPr id="7649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49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8361931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*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6758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07/16/96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6758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*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6758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##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675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91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14674238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*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6861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07/16/96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6861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*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6861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##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686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66750" y="4714875"/>
            <a:ext cx="5335588" cy="4467225"/>
          </a:xfrm>
          <a:noFill/>
        </p:spPr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5870836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*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6861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07/16/96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6861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*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6861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##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686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66750" y="4714875"/>
            <a:ext cx="5335588" cy="4467225"/>
          </a:xfrm>
          <a:noFill/>
        </p:spPr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30821219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*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6963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07/16/96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6963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*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6963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##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696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66750" y="4714875"/>
            <a:ext cx="5335588" cy="4467225"/>
          </a:xfrm>
          <a:noFill/>
        </p:spPr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12029386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*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7065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07/16/96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7066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*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7066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##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706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63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25250906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*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7168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07/16/96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7168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*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7168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##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716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66750" y="4714875"/>
            <a:ext cx="5335588" cy="4467225"/>
          </a:xfrm>
          <a:noFill/>
        </p:spPr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257221191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*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7270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07/16/96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7270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*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727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##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727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66750" y="4714875"/>
            <a:ext cx="5335588" cy="4467225"/>
          </a:xfrm>
          <a:noFill/>
        </p:spPr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313534131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*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7373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07/16/96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7373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*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7373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##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737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66750" y="4714875"/>
            <a:ext cx="5335588" cy="4467225"/>
          </a:xfrm>
          <a:noFill/>
        </p:spPr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31076832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*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5427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07/16/96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5427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*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542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##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542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66750" y="4714875"/>
            <a:ext cx="5335588" cy="4467225"/>
          </a:xfrm>
          <a:noFill/>
        </p:spPr>
        <p:txBody>
          <a:bodyPr/>
          <a:lstStyle/>
          <a:p>
            <a:pPr eaLnBrk="1" hangingPunct="1"/>
            <a:endParaRPr lang="bg-BG" dirty="0" smtClean="0"/>
          </a:p>
        </p:txBody>
      </p:sp>
    </p:spTree>
    <p:extLst>
      <p:ext uri="{BB962C8B-B14F-4D97-AF65-F5344CB8AC3E}">
        <p14:creationId xmlns:p14="http://schemas.microsoft.com/office/powerpoint/2010/main" val="382749047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*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7475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07/16/96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7475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*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747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##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747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66750" y="4714875"/>
            <a:ext cx="5335588" cy="4467225"/>
          </a:xfrm>
          <a:noFill/>
        </p:spPr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144539720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*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7577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07/16/96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7578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*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7578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##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757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66750" y="4714875"/>
            <a:ext cx="5335588" cy="4467225"/>
          </a:xfrm>
          <a:noFill/>
        </p:spPr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117708772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*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7680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07/16/96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7680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*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7680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##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768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66750" y="4714875"/>
            <a:ext cx="5335588" cy="4467225"/>
          </a:xfrm>
          <a:noFill/>
        </p:spPr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328559032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*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7782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07/16/96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7782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*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7782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##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778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66750" y="4714875"/>
            <a:ext cx="5335588" cy="4467225"/>
          </a:xfrm>
          <a:noFill/>
        </p:spPr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237424623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*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7885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07/16/96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7885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*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7885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##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788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213622163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*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7987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07/16/96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7987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*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798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##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798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66750" y="4714875"/>
            <a:ext cx="5335588" cy="4467225"/>
          </a:xfrm>
          <a:noFill/>
        </p:spPr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281367052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*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8089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07/16/96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8090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*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8090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##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809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9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66750" y="4714875"/>
            <a:ext cx="5335588" cy="4467225"/>
          </a:xfrm>
          <a:noFill/>
        </p:spPr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97178224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*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8192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07/16/96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8192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*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819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##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819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66750" y="4714875"/>
            <a:ext cx="5335588" cy="4467225"/>
          </a:xfrm>
          <a:noFill/>
        </p:spPr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237048312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*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8294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07/16/96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8294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*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8294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##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829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66750" y="4714875"/>
            <a:ext cx="5335588" cy="4467225"/>
          </a:xfrm>
          <a:noFill/>
        </p:spPr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366864615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*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8397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07/16/96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8397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*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839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##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839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66750" y="4714875"/>
            <a:ext cx="5335588" cy="4467225"/>
          </a:xfrm>
          <a:noFill/>
        </p:spPr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20558949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*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5837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07/16/96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5837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*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583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##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583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6988" y="573088"/>
            <a:ext cx="6615112" cy="3722687"/>
          </a:xfrm>
          <a:ln/>
        </p:spPr>
      </p:sp>
      <p:sp>
        <p:nvSpPr>
          <p:cNvPr id="583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87375" y="4719638"/>
            <a:ext cx="5494338" cy="4719637"/>
          </a:xfrm>
          <a:noFill/>
        </p:spPr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257128404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*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8499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07/16/96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8499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*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8499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##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849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66750" y="4714875"/>
            <a:ext cx="5335588" cy="4467225"/>
          </a:xfrm>
          <a:noFill/>
        </p:spPr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334457496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*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8601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07/16/96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8602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*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860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##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860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66750" y="4714875"/>
            <a:ext cx="5335588" cy="4467225"/>
          </a:xfrm>
          <a:noFill/>
        </p:spPr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185114208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*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7987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07/16/96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7987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*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798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##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798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66750" y="4714875"/>
            <a:ext cx="5335588" cy="4467225"/>
          </a:xfrm>
          <a:noFill/>
        </p:spPr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423285660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*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7987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07/16/96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7987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*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798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##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798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66750" y="4714875"/>
            <a:ext cx="5335588" cy="4467225"/>
          </a:xfrm>
          <a:noFill/>
        </p:spPr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402913433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*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7987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07/16/96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7987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*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798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##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798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66750" y="4714875"/>
            <a:ext cx="5335588" cy="4467225"/>
          </a:xfrm>
          <a:noFill/>
        </p:spPr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409111244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*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7987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07/16/96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7987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*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798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##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798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66750" y="4714875"/>
            <a:ext cx="5335588" cy="4467225"/>
          </a:xfrm>
          <a:noFill/>
        </p:spPr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91347350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*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7987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07/16/96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7987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*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798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##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798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66750" y="4714875"/>
            <a:ext cx="5335588" cy="4467225"/>
          </a:xfrm>
          <a:noFill/>
        </p:spPr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242925665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*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7987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07/16/96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7987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*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798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##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798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66750" y="4714875"/>
            <a:ext cx="5335588" cy="4467225"/>
          </a:xfrm>
          <a:noFill/>
        </p:spPr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127571754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*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7987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07/16/96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7987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*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798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##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798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66750" y="4714875"/>
            <a:ext cx="5335588" cy="4467225"/>
          </a:xfrm>
          <a:noFill/>
        </p:spPr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186386544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*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7987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07/16/96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7987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*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798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##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798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66750" y="4714875"/>
            <a:ext cx="5335588" cy="4467225"/>
          </a:xfrm>
          <a:noFill/>
        </p:spPr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7264302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*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6144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07/16/96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6144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*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614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##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614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106311929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*</a:t>
            </a:r>
            <a:endParaRPr lang="en-US" sz="1200" i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(c) 2005 National Academy for Software Development - http://academy.devbg.org. All rights reserved. Unauthorized copying or re-distribution is strictly prohibited.*</a:t>
            </a:r>
            <a:endParaRPr lang="en-US" sz="1200" i="0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74DA2A2-E544-46F9-AC2E-701D24DD02F6}" type="slidenum">
              <a:rPr lang="en-US"/>
              <a:pPr/>
              <a:t>56</a:t>
            </a:fld>
            <a:r>
              <a:rPr lang="en-US"/>
              <a:t>##</a:t>
            </a:r>
            <a:endParaRPr lang="en-US" sz="1200" i="0"/>
          </a:p>
        </p:txBody>
      </p:sp>
      <p:sp>
        <p:nvSpPr>
          <p:cNvPr id="7464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64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43938396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*</a:t>
            </a:r>
            <a:endParaRPr lang="en-US" sz="1200" i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(c) 2005 National Academy for Software Development - http://academy.devbg.org. All rights reserved. Unauthorized copying or re-distribution is strictly prohibited.*</a:t>
            </a:r>
            <a:endParaRPr lang="en-US" sz="1200" i="0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525E16A-096F-4540-A667-160F6C0B0296}" type="slidenum">
              <a:rPr lang="en-US"/>
              <a:pPr/>
              <a:t>57</a:t>
            </a:fld>
            <a:r>
              <a:rPr lang="en-US"/>
              <a:t>##</a:t>
            </a:r>
            <a:endParaRPr lang="en-US" sz="1200" i="0"/>
          </a:p>
        </p:txBody>
      </p:sp>
      <p:sp>
        <p:nvSpPr>
          <p:cNvPr id="6410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10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8018" y="4415530"/>
            <a:ext cx="5505778" cy="4183603"/>
          </a:xfrm>
        </p:spPr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29800486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*</a:t>
            </a:r>
            <a:endParaRPr lang="en-US" sz="1200" i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(c) 2005 National Academy for Software Development - http://academy.devbg.org. All rights reserved. Unauthorized copying or re-distribution is strictly prohibited.*</a:t>
            </a:r>
            <a:endParaRPr lang="en-US" sz="1200" i="0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0BAB636-DA53-4DF7-8DB5-FF269DCB01F9}" type="slidenum">
              <a:rPr lang="en-US"/>
              <a:pPr/>
              <a:t>58</a:t>
            </a:fld>
            <a:r>
              <a:rPr lang="en-US"/>
              <a:t>##</a:t>
            </a:r>
            <a:endParaRPr lang="en-US" sz="1200" i="0"/>
          </a:p>
        </p:txBody>
      </p:sp>
      <p:sp>
        <p:nvSpPr>
          <p:cNvPr id="6430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30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8018" y="4415530"/>
            <a:ext cx="5505778" cy="4183603"/>
          </a:xfrm>
        </p:spPr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14234642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*</a:t>
            </a:r>
            <a:endParaRPr lang="en-US" sz="1200" i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(c) 2005 National Academy for Software Development - http://academy.devbg.org. All rights reserved. Unauthorized copying or re-distribution is strictly prohibited.*</a:t>
            </a:r>
            <a:endParaRPr lang="en-US" sz="1200" i="0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0BAB636-DA53-4DF7-8DB5-FF269DCB01F9}" type="slidenum">
              <a:rPr lang="en-US"/>
              <a:pPr/>
              <a:t>59</a:t>
            </a:fld>
            <a:r>
              <a:rPr lang="en-US"/>
              <a:t>##</a:t>
            </a:r>
            <a:endParaRPr lang="en-US" sz="1200" i="0"/>
          </a:p>
        </p:txBody>
      </p:sp>
      <p:sp>
        <p:nvSpPr>
          <p:cNvPr id="6430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30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8018" y="4415530"/>
            <a:ext cx="5505778" cy="4183603"/>
          </a:xfrm>
        </p:spPr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9333415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*</a:t>
            </a:r>
            <a:endParaRPr lang="en-US" sz="1200" i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(c) 2005 National Academy for Software Development - http://academy.devbg.org. All rights reserved. Unauthorized copying or re-distribution is strictly prohibited.*</a:t>
            </a:r>
            <a:endParaRPr lang="en-US" sz="1200" i="0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00333A3-C7B4-43E5-866F-2D434D80B2C1}" type="slidenum">
              <a:rPr lang="en-US"/>
              <a:pPr/>
              <a:t>60</a:t>
            </a:fld>
            <a:r>
              <a:rPr lang="en-US"/>
              <a:t>##</a:t>
            </a:r>
            <a:endParaRPr lang="en-US" sz="1200" i="0"/>
          </a:p>
        </p:txBody>
      </p:sp>
      <p:sp>
        <p:nvSpPr>
          <p:cNvPr id="646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6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8018" y="4415530"/>
            <a:ext cx="5505778" cy="4183603"/>
          </a:xfrm>
        </p:spPr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25726195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*</a:t>
            </a:r>
            <a:endParaRPr lang="en-US" sz="1200" i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(c) 2005 National Academy for Software Development - http://academy.devbg.org. All rights reserved. Unauthorized copying or re-distribution is strictly prohibited.*</a:t>
            </a:r>
            <a:endParaRPr lang="en-US" sz="1200" i="0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00333A3-C7B4-43E5-866F-2D434D80B2C1}" type="slidenum">
              <a:rPr lang="en-US"/>
              <a:pPr/>
              <a:t>61</a:t>
            </a:fld>
            <a:r>
              <a:rPr lang="en-US"/>
              <a:t>##</a:t>
            </a:r>
            <a:endParaRPr lang="en-US" sz="1200" i="0"/>
          </a:p>
        </p:txBody>
      </p:sp>
      <p:sp>
        <p:nvSpPr>
          <p:cNvPr id="646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6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8018" y="4415530"/>
            <a:ext cx="5505778" cy="4183603"/>
          </a:xfrm>
        </p:spPr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76326265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46465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161016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7620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*</a:t>
            </a:r>
            <a:endParaRPr lang="en-US" sz="1200" i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07/16/96</a:t>
            </a:r>
            <a:endParaRPr lang="en-US" sz="1200" i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*</a:t>
            </a:r>
            <a:endParaRPr lang="en-US" sz="1200" i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##</a:t>
            </a:r>
            <a:endParaRPr lang="en-US" sz="1200" i="0"/>
          </a:p>
        </p:txBody>
      </p:sp>
    </p:spTree>
    <p:extLst>
      <p:ext uri="{BB962C8B-B14F-4D97-AF65-F5344CB8AC3E}">
        <p14:creationId xmlns:p14="http://schemas.microsoft.com/office/powerpoint/2010/main" val="30485048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*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6246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07/16/96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6246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*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6246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##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624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66750" y="4714875"/>
            <a:ext cx="5335588" cy="4467225"/>
          </a:xfrm>
          <a:noFill/>
        </p:spPr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42490135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*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6349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07/16/96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6349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*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634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##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634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66750" y="4714875"/>
            <a:ext cx="5335588" cy="4467225"/>
          </a:xfrm>
          <a:noFill/>
        </p:spPr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35821671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*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6451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07/16/96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6451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*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6451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##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645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5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66750" y="4714875"/>
            <a:ext cx="5335588" cy="4467225"/>
          </a:xfrm>
          <a:noFill/>
        </p:spPr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30030185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*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6553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07/16/96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6554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*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655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##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655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66750" y="4714875"/>
            <a:ext cx="5335588" cy="4467225"/>
          </a:xfrm>
          <a:noFill/>
        </p:spPr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24372479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5/13/2015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 userDrawn="1"/>
        </p:nvSpPr>
        <p:spPr>
          <a:xfrm rot="20967018">
            <a:off x="52437" y="3176455"/>
            <a:ext cx="7313295" cy="1261884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0000" b="1" kern="1200" noProof="0" dirty="0" smtClean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Questions?</a:t>
            </a:r>
            <a:endParaRPr lang="en-US" sz="100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603A14"/>
                </a:solidFill>
              </a:rPr>
              <a:t>?</a:t>
            </a:r>
            <a:endParaRPr lang="en-US" sz="2400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8799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5/13/2015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72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3.png"/><Relationship Id="rId10" Type="http://schemas.openxmlformats.org/officeDocument/2006/relationships/hyperlink" Target="http://softuni.bg/" TargetMode="External"/><Relationship Id="rId4" Type="http://schemas.openxmlformats.org/officeDocument/2006/relationships/image" Target="../media/image7.png"/><Relationship Id="rId9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tortoisesvn.tigris.org/" TargetMode="External"/><Relationship Id="rId2" Type="http://schemas.openxmlformats.org/officeDocument/2006/relationships/hyperlink" Target="http://subversion.tigris.org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://tortoisesvn.tigris.org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oftUni/test/trunk" TargetMode="Externa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homes.cs.washington.edu/~mernst/advice/version-control.html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homes.cs.washington.edu/~mernst/advice/version-control.html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w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51.jpeg"/><Relationship Id="rId4" Type="http://schemas.openxmlformats.org/officeDocument/2006/relationships/image" Target="../media/image50.w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wmf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51.jpeg"/><Relationship Id="rId4" Type="http://schemas.openxmlformats.org/officeDocument/2006/relationships/image" Target="../media/image50.wmf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9.wmf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51.jpeg"/><Relationship Id="rId4" Type="http://schemas.openxmlformats.org/officeDocument/2006/relationships/image" Target="../media/image50.w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w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51.jpeg"/><Relationship Id="rId4" Type="http://schemas.openxmlformats.org/officeDocument/2006/relationships/image" Target="../media/image50.w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wmf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51.jpeg"/><Relationship Id="rId4" Type="http://schemas.openxmlformats.org/officeDocument/2006/relationships/image" Target="../media/image50.w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w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51.jpeg"/><Relationship Id="rId4" Type="http://schemas.openxmlformats.org/officeDocument/2006/relationships/image" Target="../media/image50.w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w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51.jpeg"/><Relationship Id="rId4" Type="http://schemas.openxmlformats.org/officeDocument/2006/relationships/image" Target="../media/image50.w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w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1.jpeg"/><Relationship Id="rId4" Type="http://schemas.openxmlformats.org/officeDocument/2006/relationships/image" Target="../media/image50.w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w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0.wmf"/><Relationship Id="rId4" Type="http://schemas.openxmlformats.org/officeDocument/2006/relationships/image" Target="../media/image51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w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0.wmf"/><Relationship Id="rId4" Type="http://schemas.openxmlformats.org/officeDocument/2006/relationships/image" Target="../media/image51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w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0.wmf"/><Relationship Id="rId4" Type="http://schemas.openxmlformats.org/officeDocument/2006/relationships/image" Target="../media/image51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wm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1.jpeg"/><Relationship Id="rId4" Type="http://schemas.openxmlformats.org/officeDocument/2006/relationships/image" Target="../media/image50.w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wm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0.wmf"/><Relationship Id="rId4" Type="http://schemas.openxmlformats.org/officeDocument/2006/relationships/image" Target="../media/image51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wm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0.wmf"/><Relationship Id="rId4" Type="http://schemas.openxmlformats.org/officeDocument/2006/relationships/image" Target="../media/image51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wm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0.wmf"/><Relationship Id="rId4" Type="http://schemas.openxmlformats.org/officeDocument/2006/relationships/image" Target="../media/image51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wm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0.wmf"/><Relationship Id="rId4" Type="http://schemas.openxmlformats.org/officeDocument/2006/relationships/image" Target="../media/image5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9.png"/><Relationship Id="rId4" Type="http://schemas.openxmlformats.org/officeDocument/2006/relationships/image" Target="../media/image14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wm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0.wmf"/><Relationship Id="rId4" Type="http://schemas.openxmlformats.org/officeDocument/2006/relationships/image" Target="../media/image51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wm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0.wmf"/><Relationship Id="rId4" Type="http://schemas.openxmlformats.org/officeDocument/2006/relationships/image" Target="../media/image51.jpe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wm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0.wmf"/><Relationship Id="rId4" Type="http://schemas.openxmlformats.org/officeDocument/2006/relationships/image" Target="../media/image51.jpe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wm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0.wmf"/><Relationship Id="rId4" Type="http://schemas.openxmlformats.org/officeDocument/2006/relationships/image" Target="../media/image51.jpe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wm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0.wmf"/><Relationship Id="rId4" Type="http://schemas.openxmlformats.org/officeDocument/2006/relationships/image" Target="../media/image51.jpe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wm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0.wmf"/><Relationship Id="rId4" Type="http://schemas.openxmlformats.org/officeDocument/2006/relationships/image" Target="../media/image51.jpe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9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wmf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wmf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wmf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tlassian.com/git/tutorials/setting-up-a-repository" TargetMode="External"/><Relationship Id="rId2" Type="http://schemas.openxmlformats.org/officeDocument/2006/relationships/hyperlink" Target="http://msysgit.github.io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jpe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hyperlink" Target="http://msysgit.github.io/" TargetMode="Externa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6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://windows.github.com/" TargetMode="External"/><Relationship Id="rId2" Type="http://schemas.openxmlformats.org/officeDocument/2006/relationships/hyperlink" Target="https://github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ourceforge.net/" TargetMode="External"/><Relationship Id="rId2" Type="http://schemas.openxmlformats.org/officeDocument/2006/relationships/hyperlink" Target="http://code.google.com/projecthosting/" TargetMode="Externa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rojectlocker.com/" TargetMode="External"/><Relationship Id="rId2" Type="http://schemas.openxmlformats.org/officeDocument/2006/relationships/hyperlink" Target="http://www.codeplex.com/" TargetMode="Externa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://bitbucket.org/" TargetMode="External"/><Relationship Id="rId2" Type="http://schemas.openxmlformats.org/officeDocument/2006/relationships/hyperlink" Target="http://www.assembla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beanstalkapp.com/" TargetMode="External"/><Relationship Id="rId5" Type="http://schemas.openxmlformats.org/officeDocument/2006/relationships/hyperlink" Target="http://www.xp-dev.com/" TargetMode="External"/><Relationship Id="rId4" Type="http://schemas.openxmlformats.org/officeDocument/2006/relationships/hyperlink" Target="http://unfuddle.com/" TargetMode="Externa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btech.com/" TargetMode="External"/><Relationship Id="rId13" Type="http://schemas.openxmlformats.org/officeDocument/2006/relationships/image" Target="../media/image74.png"/><Relationship Id="rId18" Type="http://schemas.openxmlformats.org/officeDocument/2006/relationships/image" Target="../media/image77.png"/><Relationship Id="rId3" Type="http://schemas.openxmlformats.org/officeDocument/2006/relationships/hyperlink" Target="https://softuni.bg/courses/teamwork-and-personal-skills/" TargetMode="External"/><Relationship Id="rId7" Type="http://schemas.openxmlformats.org/officeDocument/2006/relationships/image" Target="../media/image71.png"/><Relationship Id="rId12" Type="http://schemas.openxmlformats.org/officeDocument/2006/relationships/hyperlink" Target="http://smartit.bg/" TargetMode="External"/><Relationship Id="rId17" Type="http://schemas.openxmlformats.org/officeDocument/2006/relationships/image" Target="../media/image76.png"/><Relationship Id="rId2" Type="http://schemas.openxmlformats.org/officeDocument/2006/relationships/notesSlide" Target="../notesSlides/notesSlide46.xml"/><Relationship Id="rId16" Type="http://schemas.openxmlformats.org/officeDocument/2006/relationships/hyperlink" Target="http://www.superhosting.bg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xs-software.com/" TargetMode="External"/><Relationship Id="rId11" Type="http://schemas.openxmlformats.org/officeDocument/2006/relationships/image" Target="../media/image73.png"/><Relationship Id="rId5" Type="http://schemas.openxmlformats.org/officeDocument/2006/relationships/image" Target="../media/image70.jpeg"/><Relationship Id="rId15" Type="http://schemas.openxmlformats.org/officeDocument/2006/relationships/image" Target="../media/image75.png"/><Relationship Id="rId10" Type="http://schemas.openxmlformats.org/officeDocument/2006/relationships/hyperlink" Target="http://komfo.com/" TargetMode="External"/><Relationship Id="rId19" Type="http://schemas.openxmlformats.org/officeDocument/2006/relationships/image" Target="../media/image78.png"/><Relationship Id="rId4" Type="http://schemas.openxmlformats.org/officeDocument/2006/relationships/hyperlink" Target="http://www.vivacom.bg/" TargetMode="External"/><Relationship Id="rId9" Type="http://schemas.openxmlformats.org/officeDocument/2006/relationships/image" Target="../media/image72.png"/><Relationship Id="rId14" Type="http://schemas.openxmlformats.org/officeDocument/2006/relationships/hyperlink" Target="http://www.softwaregroup-bg.com/" TargetMode="Externa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hyperlink" Target="http://creativecommons.org/licenses/by-nc-sa/3.0/deed.en_US" TargetMode="External"/><Relationship Id="rId4" Type="http://schemas.openxmlformats.org/officeDocument/2006/relationships/hyperlink" Target="http://telerikacademy.com/Courses/Courses/Details/22" TargetMode="External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jpeg"/><Relationship Id="rId13" Type="http://schemas.openxmlformats.org/officeDocument/2006/relationships/image" Target="../media/image82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8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80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113212" y="1165357"/>
            <a:ext cx="7382341" cy="1019152"/>
          </a:xfr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en-US" dirty="0"/>
              <a:t>Source Control Systems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4113212" y="2345464"/>
            <a:ext cx="7382341" cy="626336"/>
          </a:xfrm>
        </p:spPr>
        <p:txBody>
          <a:bodyPr>
            <a:normAutofit/>
          </a:bodyPr>
          <a:lstStyle/>
          <a:p>
            <a:pPr>
              <a:lnSpc>
                <a:spcPct val="95000"/>
              </a:lnSpc>
              <a:defRPr/>
            </a:pPr>
            <a:r>
              <a:rPr lang="en-US" dirty="0" smtClean="0"/>
              <a:t>SVN, Git, GitHub</a:t>
            </a:r>
            <a:endParaRPr lang="bg-BG" dirty="0"/>
          </a:p>
        </p:txBody>
      </p:sp>
      <p:pic>
        <p:nvPicPr>
          <p:cNvPr id="102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983" y="3154033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33" t="-11972" r="-4044" b="1048"/>
          <a:stretch/>
        </p:blipFill>
        <p:spPr bwMode="auto">
          <a:xfrm>
            <a:off x="825157" y="2068542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9812" y="4613065"/>
            <a:ext cx="1755100" cy="1522056"/>
          </a:xfrm>
          <a:prstGeom prst="roundRect">
            <a:avLst>
              <a:gd name="adj" fmla="val 3596"/>
            </a:avLst>
          </a:prstGeom>
          <a:noFill/>
        </p:spPr>
      </p:pic>
      <p:pic>
        <p:nvPicPr>
          <p:cNvPr id="17" name="Picture 6" descr="http://gregrickaby.com/wp-content/uploads/2012/03/github-logo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8052" y="3962400"/>
            <a:ext cx="5486400" cy="2175642"/>
          </a:xfrm>
          <a:prstGeom prst="roundRect">
            <a:avLst>
              <a:gd name="adj" fmla="val 3596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45540" y="3443712"/>
            <a:ext cx="1040346" cy="697440"/>
          </a:xfrm>
          <a:prstGeom prst="roundRect">
            <a:avLst>
              <a:gd name="adj" fmla="val 3596"/>
            </a:avLst>
          </a:prstGeom>
          <a:noFill/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983" y="1244977"/>
            <a:ext cx="2175525" cy="332245"/>
          </a:xfrm>
          <a:prstGeom prst="roundRect">
            <a:avLst>
              <a:gd name="adj" fmla="val 3596"/>
            </a:avLst>
          </a:prstGeom>
          <a:noFill/>
        </p:spPr>
      </p:pic>
      <p:sp>
        <p:nvSpPr>
          <p:cNvPr id="19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343400"/>
            <a:ext cx="3187613" cy="525135"/>
          </a:xfrm>
        </p:spPr>
        <p:txBody>
          <a:bodyPr/>
          <a:lstStyle/>
          <a:p>
            <a:r>
              <a:rPr lang="en-US" dirty="0" smtClean="0"/>
              <a:t>SoftUni Team</a:t>
            </a:r>
            <a:endParaRPr lang="en-US" dirty="0"/>
          </a:p>
        </p:txBody>
      </p:sp>
      <p:sp>
        <p:nvSpPr>
          <p:cNvPr id="20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4813299"/>
            <a:ext cx="3187614" cy="444343"/>
          </a:xfrm>
        </p:spPr>
        <p:txBody>
          <a:bodyPr/>
          <a:lstStyle/>
          <a:p>
            <a:r>
              <a:rPr lang="en-US" dirty="0"/>
              <a:t>Technical </a:t>
            </a:r>
            <a:r>
              <a:rPr lang="en-US" dirty="0" smtClean="0"/>
              <a:t>Trainers</a:t>
            </a:r>
            <a:endParaRPr lang="en-US" dirty="0"/>
          </a:p>
        </p:txBody>
      </p:sp>
      <p:sp>
        <p:nvSpPr>
          <p:cNvPr id="2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257800"/>
            <a:ext cx="3187613" cy="363552"/>
          </a:xfrm>
        </p:spPr>
        <p:txBody>
          <a:bodyPr/>
          <a:lstStyle/>
          <a:p>
            <a:r>
              <a:rPr lang="en-US" dirty="0"/>
              <a:t>Software </a:t>
            </a:r>
            <a:r>
              <a:rPr lang="en-US" dirty="0" smtClean="0"/>
              <a:t>University</a:t>
            </a:r>
            <a:endParaRPr lang="en-US" dirty="0"/>
          </a:p>
        </p:txBody>
      </p:sp>
      <p:sp>
        <p:nvSpPr>
          <p:cNvPr id="2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598962"/>
            <a:ext cx="3187613" cy="331235"/>
          </a:xfrm>
        </p:spPr>
        <p:txBody>
          <a:bodyPr/>
          <a:lstStyle/>
          <a:p>
            <a:r>
              <a:rPr lang="en-US" dirty="0">
                <a:hlinkClick r:id="rId10"/>
              </a:rPr>
              <a:t>http://</a:t>
            </a:r>
            <a:r>
              <a:rPr lang="en-US" dirty="0" smtClean="0">
                <a:hlinkClick r:id="rId10"/>
              </a:rPr>
              <a:t>softuni.bg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591875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066800"/>
            <a:ext cx="11804822" cy="5570355"/>
          </a:xfrm>
          <a:noFill/>
          <a:ln/>
          <a:effectLst/>
        </p:spPr>
        <p:txBody>
          <a:bodyPr>
            <a:normAutofit fontScale="92500" lnSpcReduction="20000"/>
          </a:bodyPr>
          <a:lstStyle/>
          <a:p>
            <a:pPr>
              <a:lnSpc>
                <a:spcPct val="115000"/>
              </a:lnSpc>
            </a:pPr>
            <a:r>
              <a:rPr lang="en-US" sz="3500" dirty="0">
                <a:solidFill>
                  <a:schemeClr val="tx2">
                    <a:lumMod val="75000"/>
                  </a:schemeClr>
                </a:solidFill>
              </a:rPr>
              <a:t>Change</a:t>
            </a:r>
          </a:p>
          <a:p>
            <a:pPr lvl="1">
              <a:lnSpc>
                <a:spcPct val="115000"/>
              </a:lnSpc>
            </a:pPr>
            <a:r>
              <a:rPr lang="en-US" dirty="0"/>
              <a:t>A modification to a local file (document) that is under version control</a:t>
            </a:r>
          </a:p>
          <a:p>
            <a:pPr>
              <a:lnSpc>
                <a:spcPct val="115000"/>
              </a:lnSpc>
            </a:pPr>
            <a:r>
              <a:rPr lang="en-US" sz="3500" dirty="0" smtClean="0">
                <a:solidFill>
                  <a:schemeClr val="tx2">
                    <a:lumMod val="75000"/>
                  </a:schemeClr>
                </a:solidFill>
              </a:rPr>
              <a:t>Change</a:t>
            </a:r>
            <a:r>
              <a:rPr lang="en-US" sz="35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500" dirty="0" smtClean="0">
                <a:solidFill>
                  <a:schemeClr val="tx2">
                    <a:lumMod val="75000"/>
                  </a:schemeClr>
                </a:solidFill>
              </a:rPr>
              <a:t>Set</a:t>
            </a:r>
            <a:r>
              <a:rPr lang="en-US" sz="3500" dirty="0" smtClean="0"/>
              <a:t> / </a:t>
            </a:r>
            <a:r>
              <a:rPr lang="en-US" sz="3500" dirty="0" smtClean="0">
                <a:solidFill>
                  <a:schemeClr val="tx2">
                    <a:lumMod val="75000"/>
                  </a:schemeClr>
                </a:solidFill>
              </a:rPr>
              <a:t>Change List</a:t>
            </a:r>
          </a:p>
          <a:p>
            <a:pPr lvl="1">
              <a:lnSpc>
                <a:spcPct val="115000"/>
              </a:lnSpc>
            </a:pPr>
            <a:r>
              <a:rPr lang="en-US" dirty="0" smtClean="0"/>
              <a:t>A set of changes to multiple files that are going to be committed at the same time</a:t>
            </a:r>
          </a:p>
          <a:p>
            <a:pPr>
              <a:lnSpc>
                <a:spcPct val="115000"/>
              </a:lnSpc>
            </a:pPr>
            <a:r>
              <a:rPr lang="en-US" sz="3500" dirty="0" smtClean="0">
                <a:solidFill>
                  <a:schemeClr val="tx2">
                    <a:lumMod val="75000"/>
                  </a:schemeClr>
                </a:solidFill>
              </a:rPr>
              <a:t>Commit</a:t>
            </a:r>
            <a:r>
              <a:rPr lang="en-US" sz="3500" dirty="0"/>
              <a:t>, </a:t>
            </a:r>
            <a:r>
              <a:rPr lang="en-US" sz="3500" dirty="0" smtClean="0">
                <a:solidFill>
                  <a:schemeClr val="tx2">
                    <a:lumMod val="75000"/>
                  </a:schemeClr>
                </a:solidFill>
              </a:rPr>
              <a:t>Check-In</a:t>
            </a:r>
            <a:endParaRPr lang="en-US" sz="3500" dirty="0">
              <a:solidFill>
                <a:schemeClr val="tx2">
                  <a:lumMod val="75000"/>
                </a:schemeClr>
              </a:solidFill>
            </a:endParaRPr>
          </a:p>
          <a:p>
            <a:pPr lvl="1">
              <a:lnSpc>
                <a:spcPct val="115000"/>
              </a:lnSpc>
            </a:pPr>
            <a:r>
              <a:rPr lang="en-US" dirty="0" smtClean="0"/>
              <a:t>Submits the </a:t>
            </a:r>
            <a:r>
              <a:rPr lang="en-US" dirty="0"/>
              <a:t>changes made </a:t>
            </a:r>
            <a:r>
              <a:rPr lang="en-US" dirty="0" smtClean="0"/>
              <a:t>from the local working </a:t>
            </a:r>
            <a:r>
              <a:rPr lang="en-US" dirty="0"/>
              <a:t>copy </a:t>
            </a:r>
            <a:r>
              <a:rPr lang="en-US" dirty="0" smtClean="0"/>
              <a:t>to the repository</a:t>
            </a:r>
            <a:endParaRPr lang="bg-BG" dirty="0"/>
          </a:p>
          <a:p>
            <a:pPr lvl="1">
              <a:lnSpc>
                <a:spcPct val="115000"/>
              </a:lnSpc>
            </a:pPr>
            <a:r>
              <a:rPr lang="en-US" dirty="0"/>
              <a:t>Automatically creates a new version</a:t>
            </a:r>
          </a:p>
          <a:p>
            <a:pPr lvl="1">
              <a:lnSpc>
                <a:spcPct val="115000"/>
              </a:lnSpc>
            </a:pPr>
            <a:r>
              <a:rPr lang="en-US" dirty="0"/>
              <a:t>Conflicts may occur</a:t>
            </a:r>
            <a:r>
              <a:rPr lang="bg-BG" dirty="0"/>
              <a:t>!</a:t>
            </a:r>
          </a:p>
        </p:txBody>
      </p:sp>
      <p:sp>
        <p:nvSpPr>
          <p:cNvPr id="591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Vocabulary </a:t>
            </a:r>
            <a:r>
              <a:rPr lang="bg-BG" dirty="0" smtClean="0"/>
              <a:t>(2)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422508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593923" name="Rectangle 3"/>
          <p:cNvSpPr>
            <a:spLocks noGrp="1" noChangeArrowheads="1"/>
          </p:cNvSpPr>
          <p:nvPr>
            <p:ph idx="1"/>
          </p:nvPr>
        </p:nvSpPr>
        <p:spPr>
          <a:noFill/>
          <a:ln/>
          <a:effectLst/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Conflict</a:t>
            </a:r>
          </a:p>
          <a:p>
            <a:pPr lvl="1"/>
            <a:r>
              <a:rPr lang="en-US" dirty="0"/>
              <a:t>The simultaneous change to a </a:t>
            </a:r>
            <a:r>
              <a:rPr lang="en-US" dirty="0" smtClean="0"/>
              <a:t>certain file </a:t>
            </a:r>
            <a:r>
              <a:rPr lang="en-US" dirty="0"/>
              <a:t>by multiple users</a:t>
            </a:r>
            <a:endParaRPr lang="bg-BG" dirty="0"/>
          </a:p>
          <a:p>
            <a:pPr lvl="1"/>
            <a:r>
              <a:rPr lang="en-US" dirty="0" smtClean="0"/>
              <a:t>Can be solved automatically </a:t>
            </a:r>
            <a:r>
              <a:rPr lang="en-US" dirty="0"/>
              <a:t>and </a:t>
            </a:r>
            <a:r>
              <a:rPr lang="en-US" dirty="0" smtClean="0"/>
              <a:t>manually</a:t>
            </a:r>
            <a:endParaRPr lang="bg-BG" dirty="0"/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Update</a:t>
            </a:r>
            <a:r>
              <a:rPr lang="bg-BG" dirty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Get Latest Version</a:t>
            </a:r>
            <a:r>
              <a:rPr lang="bg-BG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Fetch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/</a:t>
            </a:r>
            <a:r>
              <a:rPr lang="bg-BG" dirty="0" smtClean="0"/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Pull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en-US" dirty="0" smtClean="0"/>
              <a:t>Download </a:t>
            </a:r>
            <a:r>
              <a:rPr lang="en-US" dirty="0"/>
              <a:t>the </a:t>
            </a:r>
            <a:r>
              <a:rPr lang="en-US" dirty="0" smtClean="0"/>
              <a:t>latest version of the </a:t>
            </a:r>
            <a:r>
              <a:rPr lang="en-US" dirty="0"/>
              <a:t>files from the repository to a local </a:t>
            </a:r>
            <a:r>
              <a:rPr lang="en-US" dirty="0" smtClean="0"/>
              <a:t>working directory + merge conflicting files</a:t>
            </a:r>
            <a:endParaRPr lang="bg-BG" dirty="0"/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Undo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Check-Out</a:t>
            </a:r>
            <a:r>
              <a:rPr lang="bg-BG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Revert </a:t>
            </a:r>
            <a:r>
              <a:rPr lang="bg-BG" dirty="0" smtClean="0"/>
              <a:t>/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Undo Changes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en-US" dirty="0"/>
              <a:t>Cancels the </a:t>
            </a:r>
            <a:r>
              <a:rPr lang="en-US" dirty="0" smtClean="0"/>
              <a:t>local changes</a:t>
            </a:r>
            <a:endParaRPr lang="bg-BG" dirty="0"/>
          </a:p>
          <a:p>
            <a:pPr lvl="1"/>
            <a:r>
              <a:rPr lang="en-US" dirty="0"/>
              <a:t>Restores their state from the repository</a:t>
            </a:r>
            <a:endParaRPr lang="bg-BG" dirty="0"/>
          </a:p>
        </p:txBody>
      </p:sp>
      <p:sp>
        <p:nvSpPr>
          <p:cNvPr id="5939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Vocabulary </a:t>
            </a:r>
            <a:r>
              <a:rPr lang="bg-BG" dirty="0" smtClean="0"/>
              <a:t>(3)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825411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708611" name="Rectangle 3"/>
          <p:cNvSpPr>
            <a:spLocks noGrp="1" noChangeArrowheads="1"/>
          </p:cNvSpPr>
          <p:nvPr>
            <p:ph idx="1"/>
          </p:nvPr>
        </p:nvSpPr>
        <p:spPr>
          <a:noFill/>
          <a:ln/>
          <a:effectLst/>
        </p:spPr>
        <p:txBody>
          <a:bodyPr>
            <a:normAutofit/>
          </a:bodyPr>
          <a:lstStyle/>
          <a:p>
            <a:pPr>
              <a:lnSpc>
                <a:spcPct val="92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Merge</a:t>
            </a:r>
          </a:p>
          <a:p>
            <a:pPr lvl="1">
              <a:lnSpc>
                <a:spcPct val="92000"/>
              </a:lnSpc>
            </a:pPr>
            <a:r>
              <a:rPr lang="en-US" dirty="0" smtClean="0"/>
              <a:t>Combines </a:t>
            </a:r>
            <a:r>
              <a:rPr lang="en-US" dirty="0"/>
              <a:t>the changes to a file </a:t>
            </a:r>
            <a:r>
              <a:rPr lang="en-US" dirty="0" smtClean="0"/>
              <a:t>changed locally and simultaneously in the repository </a:t>
            </a:r>
            <a:endParaRPr lang="bg-BG" dirty="0"/>
          </a:p>
          <a:p>
            <a:pPr lvl="1">
              <a:lnSpc>
                <a:spcPct val="92000"/>
              </a:lnSpc>
            </a:pPr>
            <a:r>
              <a:rPr lang="en-US" dirty="0"/>
              <a:t>Can be automated in most cases</a:t>
            </a:r>
          </a:p>
          <a:p>
            <a:pPr>
              <a:lnSpc>
                <a:spcPct val="92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Label</a:t>
            </a:r>
            <a:r>
              <a:rPr lang="en-US" dirty="0" smtClean="0"/>
              <a:t> /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Tag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>
              <a:lnSpc>
                <a:spcPct val="92000"/>
              </a:lnSpc>
            </a:pPr>
            <a:r>
              <a:rPr lang="en-US" dirty="0"/>
              <a:t>Labels mark with a name a group of files in a given version</a:t>
            </a:r>
            <a:endParaRPr lang="bg-BG" dirty="0"/>
          </a:p>
          <a:p>
            <a:pPr lvl="1">
              <a:lnSpc>
                <a:spcPct val="92000"/>
              </a:lnSpc>
            </a:pPr>
            <a:r>
              <a:rPr lang="en-US" dirty="0"/>
              <a:t>For example a release</a:t>
            </a:r>
            <a:endParaRPr lang="bg-BG" dirty="0"/>
          </a:p>
          <a:p>
            <a:pPr>
              <a:lnSpc>
                <a:spcPct val="92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Branch</a:t>
            </a:r>
            <a:r>
              <a:rPr lang="en-US" dirty="0"/>
              <a:t> /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Branching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>
              <a:lnSpc>
                <a:spcPct val="92000"/>
              </a:lnSpc>
            </a:pPr>
            <a:r>
              <a:rPr lang="en-US" dirty="0"/>
              <a:t>Division of the repositories in a number of separate </a:t>
            </a:r>
            <a:r>
              <a:rPr lang="en-US" dirty="0" smtClean="0"/>
              <a:t>workflows</a:t>
            </a:r>
            <a:endParaRPr lang="en-US" dirty="0"/>
          </a:p>
        </p:txBody>
      </p:sp>
      <p:sp>
        <p:nvSpPr>
          <p:cNvPr id="7086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Vocabulary </a:t>
            </a:r>
            <a:r>
              <a:rPr lang="bg-BG" dirty="0" smtClean="0"/>
              <a:t>(4)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946801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9E3D7856-98CB-4F15-9FDC-4D9D166227F8}" type="slidenum">
              <a:rPr lang="en-US" smtClean="0"/>
              <a:t>13</a:t>
            </a:fld>
            <a:endParaRPr lang="en-US" dirty="0"/>
          </a:p>
        </p:txBody>
      </p:sp>
      <p:sp>
        <p:nvSpPr>
          <p:cNvPr id="595971" name="Rectangle 3"/>
          <p:cNvSpPr>
            <a:spLocks noGrp="1" noChangeArrowheads="1"/>
          </p:cNvSpPr>
          <p:nvPr>
            <p:ph type="title"/>
          </p:nvPr>
        </p:nvSpPr>
        <p:spPr/>
        <p:txBody>
          <a:bodyPr anchor="ctr" anchorCtr="0">
            <a:noAutofit/>
          </a:bodyPr>
          <a:lstStyle/>
          <a:p>
            <a:pPr eaLnBrk="0" hangingPunct="0">
              <a:lnSpc>
                <a:spcPts val="4000"/>
              </a:lnSpc>
            </a:pPr>
            <a:r>
              <a:rPr lang="en-US" sz="3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</a:rPr>
              <a:t>Version Control</a:t>
            </a:r>
            <a:r>
              <a:rPr lang="bg-BG" sz="3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</a:rPr>
              <a:t>: </a:t>
            </a:r>
            <a:r>
              <a:rPr lang="en-US" sz="3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</a:rPr>
              <a:t>Typical Scenario</a:t>
            </a:r>
          </a:p>
        </p:txBody>
      </p:sp>
      <p:sp>
        <p:nvSpPr>
          <p:cNvPr id="595970" name="AutoShape 2"/>
          <p:cNvSpPr>
            <a:spLocks noChangeArrowheads="1"/>
          </p:cNvSpPr>
          <p:nvPr/>
        </p:nvSpPr>
        <p:spPr bwMode="auto">
          <a:xfrm>
            <a:off x="4854574" y="1219200"/>
            <a:ext cx="5343525" cy="5105400"/>
          </a:xfrm>
          <a:prstGeom prst="roundRect">
            <a:avLst>
              <a:gd name="adj" fmla="val 5144"/>
            </a:avLst>
          </a:prstGeom>
          <a:solidFill>
            <a:schemeClr val="bg1"/>
          </a:solidFill>
          <a:ln w="9525">
            <a:solidFill>
              <a:schemeClr val="accent5">
                <a:lumMod val="75000"/>
              </a:schemeClr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95972" name="Text Box 4"/>
          <p:cNvSpPr txBox="1">
            <a:spLocks noChangeArrowheads="1"/>
          </p:cNvSpPr>
          <p:nvPr/>
        </p:nvSpPr>
        <p:spPr bwMode="auto">
          <a:xfrm>
            <a:off x="1974849" y="1295401"/>
            <a:ext cx="865943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lnSpc>
                <a:spcPct val="100000"/>
              </a:lnSpc>
              <a:defRPr/>
            </a:pPr>
            <a:r>
              <a:rPr lang="en-US" sz="22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Users</a:t>
            </a:r>
          </a:p>
        </p:txBody>
      </p:sp>
      <p:sp>
        <p:nvSpPr>
          <p:cNvPr id="595973" name="Text Box 5"/>
          <p:cNvSpPr txBox="1">
            <a:spLocks noChangeArrowheads="1"/>
          </p:cNvSpPr>
          <p:nvPr/>
        </p:nvSpPr>
        <p:spPr bwMode="auto">
          <a:xfrm>
            <a:off x="7073898" y="1342900"/>
            <a:ext cx="133369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eaLnBrk="1" hangingPunct="1">
              <a:lnSpc>
                <a:spcPct val="100000"/>
              </a:lnSpc>
              <a:defRPr sz="18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r>
              <a:rPr lang="en-US" sz="2000" b="1" dirty="0"/>
              <a:t>Repository</a:t>
            </a:r>
          </a:p>
        </p:txBody>
      </p:sp>
      <p:sp>
        <p:nvSpPr>
          <p:cNvPr id="595974" name="AutoShape 6"/>
          <p:cNvSpPr>
            <a:spLocks noChangeArrowheads="1"/>
          </p:cNvSpPr>
          <p:nvPr/>
        </p:nvSpPr>
        <p:spPr bwMode="auto">
          <a:xfrm>
            <a:off x="1903412" y="1806352"/>
            <a:ext cx="2808287" cy="1727200"/>
          </a:xfrm>
          <a:prstGeom prst="roundRect">
            <a:avLst>
              <a:gd name="adj" fmla="val 5144"/>
            </a:avLst>
          </a:prstGeom>
          <a:solidFill>
            <a:schemeClr val="bg1"/>
          </a:solidFill>
          <a:ln w="9525">
            <a:solidFill>
              <a:schemeClr val="accent5">
                <a:lumMod val="75000"/>
              </a:schemeClr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95975" name="AutoShape 7"/>
          <p:cNvSpPr>
            <a:spLocks noChangeArrowheads="1"/>
          </p:cNvSpPr>
          <p:nvPr/>
        </p:nvSpPr>
        <p:spPr bwMode="auto">
          <a:xfrm>
            <a:off x="1903412" y="3751040"/>
            <a:ext cx="2808287" cy="2573561"/>
          </a:xfrm>
          <a:prstGeom prst="roundRect">
            <a:avLst>
              <a:gd name="adj" fmla="val 5144"/>
            </a:avLst>
          </a:prstGeom>
          <a:solidFill>
            <a:schemeClr val="bg1"/>
          </a:solidFill>
          <a:ln w="9525">
            <a:solidFill>
              <a:schemeClr val="accent5">
                <a:lumMod val="75000"/>
              </a:schemeClr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3560" name="Picture 8"/>
          <p:cNvPicPr>
            <a:picLocks noChangeAspect="1" noChangeArrowheads="1"/>
          </p:cNvPicPr>
          <p:nvPr/>
        </p:nvPicPr>
        <p:blipFill>
          <a:blip r:embed="rId3" cstate="email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5973" y="2301652"/>
            <a:ext cx="1257300" cy="920750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61" name="Picture 9"/>
          <p:cNvPicPr>
            <a:picLocks noChangeAspect="1" noChangeArrowheads="1"/>
          </p:cNvPicPr>
          <p:nvPr/>
        </p:nvPicPr>
        <p:blipFill>
          <a:blip r:embed="rId3" cstate="email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2948" y="4533677"/>
            <a:ext cx="1257300" cy="920750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95978" name="AutoShape 10"/>
          <p:cNvSpPr>
            <a:spLocks noChangeArrowheads="1"/>
          </p:cNvSpPr>
          <p:nvPr/>
        </p:nvSpPr>
        <p:spPr bwMode="auto">
          <a:xfrm>
            <a:off x="4999037" y="1517428"/>
            <a:ext cx="1584325" cy="4537075"/>
          </a:xfrm>
          <a:prstGeom prst="roundRect">
            <a:avLst>
              <a:gd name="adj" fmla="val 5144"/>
            </a:avLst>
          </a:prstGeom>
          <a:noFill/>
          <a:ln w="9525">
            <a:solidFill>
              <a:schemeClr val="accent5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6699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95980" name="AutoShape 12"/>
          <p:cNvSpPr>
            <a:spLocks noChangeArrowheads="1"/>
          </p:cNvSpPr>
          <p:nvPr/>
        </p:nvSpPr>
        <p:spPr bwMode="auto">
          <a:xfrm>
            <a:off x="5503861" y="2525489"/>
            <a:ext cx="647700" cy="431800"/>
          </a:xfrm>
          <a:prstGeom prst="flowChartMultidocument">
            <a:avLst/>
          </a:prstGeom>
          <a:solidFill>
            <a:srgbClr val="DDDDDD">
              <a:alpha val="50000"/>
            </a:srgbClr>
          </a:solidFill>
          <a:ln w="9525">
            <a:solidFill>
              <a:schemeClr val="tx2">
                <a:lumMod val="20000"/>
                <a:lumOff val="80000"/>
              </a:schemeClr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95981" name="AutoShape 13"/>
          <p:cNvSpPr>
            <a:spLocks noChangeArrowheads="1"/>
          </p:cNvSpPr>
          <p:nvPr/>
        </p:nvSpPr>
        <p:spPr bwMode="auto">
          <a:xfrm>
            <a:off x="5503861" y="3246214"/>
            <a:ext cx="647700" cy="431800"/>
          </a:xfrm>
          <a:prstGeom prst="flowChartMultidocument">
            <a:avLst/>
          </a:prstGeom>
          <a:solidFill>
            <a:srgbClr val="DDDDDD">
              <a:alpha val="50000"/>
            </a:srgbClr>
          </a:solidFill>
          <a:ln w="9525">
            <a:solidFill>
              <a:schemeClr val="tx2">
                <a:lumMod val="20000"/>
                <a:lumOff val="80000"/>
              </a:schemeClr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95982" name="Text Box 14"/>
          <p:cNvSpPr txBox="1">
            <a:spLocks noChangeArrowheads="1"/>
          </p:cNvSpPr>
          <p:nvPr/>
        </p:nvSpPr>
        <p:spPr bwMode="auto">
          <a:xfrm>
            <a:off x="4989512" y="1524001"/>
            <a:ext cx="1431097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eaLnBrk="1" hangingPunct="1">
              <a:lnSpc>
                <a:spcPct val="100000"/>
              </a:lnSpc>
              <a:defRPr sz="18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r>
              <a:rPr lang="en-US" dirty="0"/>
              <a:t>Main </a:t>
            </a:r>
          </a:p>
          <a:p>
            <a:r>
              <a:rPr lang="en-US" dirty="0"/>
              <a:t>development</a:t>
            </a:r>
          </a:p>
          <a:p>
            <a:r>
              <a:rPr lang="en-US" dirty="0"/>
              <a:t>line (trunk)</a:t>
            </a:r>
          </a:p>
          <a:p>
            <a:endParaRPr lang="en-US" dirty="0"/>
          </a:p>
        </p:txBody>
      </p:sp>
      <p:cxnSp>
        <p:nvCxnSpPr>
          <p:cNvPr id="23566" name="AutoShape 16"/>
          <p:cNvCxnSpPr>
            <a:cxnSpLocks noChangeShapeType="1"/>
            <a:stCxn id="595980" idx="2"/>
            <a:endCxn id="595981" idx="0"/>
          </p:cNvCxnSpPr>
          <p:nvPr/>
        </p:nvCxnSpPr>
        <p:spPr bwMode="auto">
          <a:xfrm>
            <a:off x="5827711" y="2922364"/>
            <a:ext cx="0" cy="323850"/>
          </a:xfrm>
          <a:prstGeom prst="straightConnector1">
            <a:avLst/>
          </a:prstGeom>
          <a:noFill/>
          <a:ln w="9525">
            <a:solidFill>
              <a:schemeClr val="tx2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567" name="AutoShape 17"/>
          <p:cNvCxnSpPr>
            <a:cxnSpLocks noChangeShapeType="1"/>
            <a:stCxn id="595981" idx="2"/>
            <a:endCxn id="596015" idx="0"/>
          </p:cNvCxnSpPr>
          <p:nvPr/>
        </p:nvCxnSpPr>
        <p:spPr bwMode="auto">
          <a:xfrm flipH="1">
            <a:off x="5826123" y="3643089"/>
            <a:ext cx="1588" cy="323850"/>
          </a:xfrm>
          <a:prstGeom prst="straightConnector1">
            <a:avLst/>
          </a:prstGeom>
          <a:noFill/>
          <a:ln w="9525">
            <a:solidFill>
              <a:schemeClr val="tx2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95986" name="Text Box 18"/>
          <p:cNvSpPr txBox="1">
            <a:spLocks noChangeArrowheads="1"/>
          </p:cNvSpPr>
          <p:nvPr/>
        </p:nvSpPr>
        <p:spPr bwMode="auto">
          <a:xfrm>
            <a:off x="2622548" y="1927002"/>
            <a:ext cx="873957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lnSpc>
                <a:spcPct val="100000"/>
              </a:lnSpc>
              <a:defRPr/>
            </a:pPr>
            <a:r>
              <a:rPr lang="en-US" sz="20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User </a:t>
            </a:r>
            <a:r>
              <a:rPr lang="en-US" sz="20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X</a:t>
            </a:r>
            <a:endParaRPr lang="en-US" sz="2000" b="1" dirty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95987" name="Text Box 19"/>
          <p:cNvSpPr txBox="1">
            <a:spLocks noChangeArrowheads="1"/>
          </p:cNvSpPr>
          <p:nvPr/>
        </p:nvSpPr>
        <p:spPr bwMode="auto">
          <a:xfrm>
            <a:off x="2478087" y="3870102"/>
            <a:ext cx="865943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eaLnBrk="1" hangingPunct="1">
              <a:lnSpc>
                <a:spcPct val="100000"/>
              </a:lnSpc>
              <a:defRPr sz="18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r>
              <a:rPr lang="en-US" sz="2000" b="1" dirty="0"/>
              <a:t>User </a:t>
            </a:r>
            <a:r>
              <a:rPr lang="en-US" sz="2000" b="1" dirty="0" smtClean="0"/>
              <a:t>Y</a:t>
            </a:r>
            <a:endParaRPr lang="en-US" sz="2000" b="1" dirty="0"/>
          </a:p>
        </p:txBody>
      </p:sp>
      <p:sp>
        <p:nvSpPr>
          <p:cNvPr id="595989" name="AutoShape 21"/>
          <p:cNvSpPr>
            <a:spLocks noChangeArrowheads="1"/>
          </p:cNvSpPr>
          <p:nvPr/>
        </p:nvSpPr>
        <p:spPr bwMode="auto">
          <a:xfrm>
            <a:off x="7231061" y="3678014"/>
            <a:ext cx="647700" cy="431800"/>
          </a:xfrm>
          <a:prstGeom prst="flowChartMultidocument">
            <a:avLst/>
          </a:prstGeom>
          <a:solidFill>
            <a:srgbClr val="DDDDDD">
              <a:alpha val="50000"/>
            </a:srgbClr>
          </a:solidFill>
          <a:ln w="9525">
            <a:solidFill>
              <a:schemeClr val="tx2">
                <a:lumMod val="20000"/>
                <a:lumOff val="80000"/>
              </a:schemeClr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23571" name="AutoShape 22"/>
          <p:cNvCxnSpPr>
            <a:cxnSpLocks noChangeShapeType="1"/>
            <a:stCxn id="596002" idx="2"/>
            <a:endCxn id="595989" idx="0"/>
          </p:cNvCxnSpPr>
          <p:nvPr/>
        </p:nvCxnSpPr>
        <p:spPr bwMode="auto">
          <a:xfrm>
            <a:off x="7554911" y="3354164"/>
            <a:ext cx="0" cy="323850"/>
          </a:xfrm>
          <a:prstGeom prst="straightConnector1">
            <a:avLst/>
          </a:prstGeom>
          <a:noFill/>
          <a:ln w="9525">
            <a:solidFill>
              <a:schemeClr val="tx2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95992" name="AutoShape 24"/>
          <p:cNvSpPr>
            <a:spLocks noChangeArrowheads="1"/>
          </p:cNvSpPr>
          <p:nvPr/>
        </p:nvSpPr>
        <p:spPr bwMode="auto">
          <a:xfrm>
            <a:off x="7231061" y="5551264"/>
            <a:ext cx="647700" cy="431800"/>
          </a:xfrm>
          <a:prstGeom prst="flowChartMultidocument">
            <a:avLst/>
          </a:prstGeom>
          <a:solidFill>
            <a:srgbClr val="DDDDDD">
              <a:alpha val="50000"/>
            </a:srgbClr>
          </a:solidFill>
          <a:ln w="9525">
            <a:solidFill>
              <a:schemeClr val="tx2">
                <a:lumMod val="20000"/>
                <a:lumOff val="80000"/>
              </a:schemeClr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23573" name="AutoShape 25"/>
          <p:cNvCxnSpPr>
            <a:cxnSpLocks noChangeShapeType="1"/>
            <a:stCxn id="595996" idx="2"/>
            <a:endCxn id="595992" idx="0"/>
          </p:cNvCxnSpPr>
          <p:nvPr/>
        </p:nvCxnSpPr>
        <p:spPr bwMode="auto">
          <a:xfrm>
            <a:off x="7554911" y="5300440"/>
            <a:ext cx="0" cy="250825"/>
          </a:xfrm>
          <a:prstGeom prst="straightConnector1">
            <a:avLst/>
          </a:prstGeom>
          <a:noFill/>
          <a:ln w="9525">
            <a:solidFill>
              <a:schemeClr val="tx2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95995" name="AutoShape 27"/>
          <p:cNvSpPr>
            <a:spLocks noChangeArrowheads="1"/>
          </p:cNvSpPr>
          <p:nvPr/>
        </p:nvSpPr>
        <p:spPr bwMode="auto">
          <a:xfrm>
            <a:off x="6727824" y="4325715"/>
            <a:ext cx="1584325" cy="1800225"/>
          </a:xfrm>
          <a:prstGeom prst="roundRect">
            <a:avLst>
              <a:gd name="adj" fmla="val 5144"/>
            </a:avLst>
          </a:prstGeom>
          <a:noFill/>
          <a:ln w="9525">
            <a:solidFill>
              <a:schemeClr val="accent5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6699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95996" name="AutoShape 28"/>
          <p:cNvSpPr>
            <a:spLocks noChangeArrowheads="1"/>
          </p:cNvSpPr>
          <p:nvPr/>
        </p:nvSpPr>
        <p:spPr bwMode="auto">
          <a:xfrm>
            <a:off x="7231061" y="4903564"/>
            <a:ext cx="647700" cy="431800"/>
          </a:xfrm>
          <a:prstGeom prst="flowChartMultidocument">
            <a:avLst/>
          </a:prstGeom>
          <a:solidFill>
            <a:srgbClr val="DDDDDD">
              <a:alpha val="50000"/>
            </a:srgbClr>
          </a:solidFill>
          <a:ln w="9525">
            <a:solidFill>
              <a:schemeClr val="tx2">
                <a:lumMod val="20000"/>
                <a:lumOff val="80000"/>
              </a:schemeClr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95997" name="Line 29"/>
          <p:cNvSpPr>
            <a:spLocks noChangeShapeType="1"/>
          </p:cNvSpPr>
          <p:nvPr/>
        </p:nvSpPr>
        <p:spPr bwMode="auto">
          <a:xfrm>
            <a:off x="6151561" y="4109815"/>
            <a:ext cx="1079500" cy="1008063"/>
          </a:xfrm>
          <a:prstGeom prst="line">
            <a:avLst/>
          </a:prstGeom>
          <a:noFill/>
          <a:ln w="9525">
            <a:solidFill>
              <a:schemeClr val="tx2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95998" name="Text Box 30"/>
          <p:cNvSpPr txBox="1">
            <a:spLocks noChangeArrowheads="1"/>
          </p:cNvSpPr>
          <p:nvPr/>
        </p:nvSpPr>
        <p:spPr bwMode="auto">
          <a:xfrm>
            <a:off x="6727464" y="4301480"/>
            <a:ext cx="1627369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eaLnBrk="1" hangingPunct="1">
              <a:lnSpc>
                <a:spcPct val="100000"/>
              </a:lnSpc>
              <a:defRPr sz="18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r>
              <a:rPr lang="en-US" sz="1600" dirty="0"/>
              <a:t>Version B Branch</a:t>
            </a:r>
          </a:p>
        </p:txBody>
      </p:sp>
      <p:sp>
        <p:nvSpPr>
          <p:cNvPr id="596000" name="AutoShape 32"/>
          <p:cNvSpPr>
            <a:spLocks noChangeArrowheads="1"/>
          </p:cNvSpPr>
          <p:nvPr/>
        </p:nvSpPr>
        <p:spPr bwMode="auto">
          <a:xfrm>
            <a:off x="6727824" y="1877789"/>
            <a:ext cx="1584325" cy="2305050"/>
          </a:xfrm>
          <a:prstGeom prst="roundRect">
            <a:avLst>
              <a:gd name="adj" fmla="val 5144"/>
            </a:avLst>
          </a:prstGeom>
          <a:noFill/>
          <a:ln w="9525">
            <a:solidFill>
              <a:schemeClr val="accent5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6699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96001" name="AutoShape 33"/>
          <p:cNvSpPr>
            <a:spLocks noChangeArrowheads="1"/>
          </p:cNvSpPr>
          <p:nvPr/>
        </p:nvSpPr>
        <p:spPr bwMode="auto">
          <a:xfrm>
            <a:off x="7231061" y="2309589"/>
            <a:ext cx="647700" cy="431800"/>
          </a:xfrm>
          <a:prstGeom prst="flowChartMultidocument">
            <a:avLst/>
          </a:prstGeom>
          <a:solidFill>
            <a:srgbClr val="DDDDDD">
              <a:alpha val="50000"/>
            </a:srgbClr>
          </a:solidFill>
          <a:ln w="9525">
            <a:solidFill>
              <a:schemeClr val="tx2">
                <a:lumMod val="20000"/>
                <a:lumOff val="80000"/>
              </a:schemeClr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96002" name="AutoShape 34"/>
          <p:cNvSpPr>
            <a:spLocks noChangeArrowheads="1"/>
          </p:cNvSpPr>
          <p:nvPr/>
        </p:nvSpPr>
        <p:spPr bwMode="auto">
          <a:xfrm>
            <a:off x="7231061" y="2957289"/>
            <a:ext cx="647700" cy="431800"/>
          </a:xfrm>
          <a:prstGeom prst="flowChartMultidocument">
            <a:avLst/>
          </a:prstGeom>
          <a:solidFill>
            <a:srgbClr val="DDDDDD">
              <a:alpha val="50000"/>
            </a:srgbClr>
          </a:solidFill>
          <a:ln w="9525">
            <a:solidFill>
              <a:schemeClr val="tx2">
                <a:lumMod val="20000"/>
                <a:lumOff val="80000"/>
              </a:schemeClr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23581" name="AutoShape 35"/>
          <p:cNvCxnSpPr>
            <a:cxnSpLocks noChangeShapeType="1"/>
            <a:stCxn id="596001" idx="2"/>
            <a:endCxn id="596002" idx="0"/>
          </p:cNvCxnSpPr>
          <p:nvPr/>
        </p:nvCxnSpPr>
        <p:spPr bwMode="auto">
          <a:xfrm>
            <a:off x="7554911" y="2706465"/>
            <a:ext cx="0" cy="250825"/>
          </a:xfrm>
          <a:prstGeom prst="straightConnector1">
            <a:avLst/>
          </a:prstGeom>
          <a:noFill/>
          <a:ln w="9525">
            <a:solidFill>
              <a:schemeClr val="tx2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96004" name="Line 36"/>
          <p:cNvSpPr>
            <a:spLocks noChangeShapeType="1"/>
          </p:cNvSpPr>
          <p:nvPr/>
        </p:nvSpPr>
        <p:spPr bwMode="auto">
          <a:xfrm flipV="1">
            <a:off x="6151561" y="2525490"/>
            <a:ext cx="1079500" cy="144463"/>
          </a:xfrm>
          <a:prstGeom prst="line">
            <a:avLst/>
          </a:prstGeom>
          <a:noFill/>
          <a:ln w="9525">
            <a:solidFill>
              <a:schemeClr val="tx2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96005" name="Text Box 37"/>
          <p:cNvSpPr txBox="1">
            <a:spLocks noChangeArrowheads="1"/>
          </p:cNvSpPr>
          <p:nvPr/>
        </p:nvSpPr>
        <p:spPr bwMode="auto">
          <a:xfrm>
            <a:off x="6727179" y="1858677"/>
            <a:ext cx="1626343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eaLnBrk="1" hangingPunct="1">
              <a:lnSpc>
                <a:spcPct val="100000"/>
              </a:lnSpc>
              <a:defRPr sz="18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r>
              <a:rPr lang="en-US" sz="1600" dirty="0"/>
              <a:t>Version A Branch</a:t>
            </a:r>
          </a:p>
        </p:txBody>
      </p:sp>
      <p:sp>
        <p:nvSpPr>
          <p:cNvPr id="596007" name="AutoShape 39"/>
          <p:cNvSpPr>
            <a:spLocks noChangeArrowheads="1"/>
          </p:cNvSpPr>
          <p:nvPr/>
        </p:nvSpPr>
        <p:spPr bwMode="auto">
          <a:xfrm>
            <a:off x="8383586" y="2814414"/>
            <a:ext cx="1727200" cy="2376488"/>
          </a:xfrm>
          <a:prstGeom prst="roundRect">
            <a:avLst>
              <a:gd name="adj" fmla="val 5144"/>
            </a:avLst>
          </a:prstGeom>
          <a:noFill/>
          <a:ln w="9525">
            <a:solidFill>
              <a:schemeClr val="accent5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6699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96008" name="AutoShape 40"/>
          <p:cNvSpPr>
            <a:spLocks noChangeArrowheads="1"/>
          </p:cNvSpPr>
          <p:nvPr/>
        </p:nvSpPr>
        <p:spPr bwMode="auto">
          <a:xfrm>
            <a:off x="8886823" y="3317652"/>
            <a:ext cx="647700" cy="431800"/>
          </a:xfrm>
          <a:prstGeom prst="flowChartMultidocument">
            <a:avLst/>
          </a:prstGeom>
          <a:solidFill>
            <a:srgbClr val="DDDDDD">
              <a:alpha val="50000"/>
            </a:srgbClr>
          </a:solidFill>
          <a:ln w="9525">
            <a:solidFill>
              <a:schemeClr val="tx2">
                <a:lumMod val="20000"/>
                <a:lumOff val="80000"/>
              </a:schemeClr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96009" name="AutoShape 41"/>
          <p:cNvSpPr>
            <a:spLocks noChangeArrowheads="1"/>
          </p:cNvSpPr>
          <p:nvPr/>
        </p:nvSpPr>
        <p:spPr bwMode="auto">
          <a:xfrm>
            <a:off x="8886823" y="3965352"/>
            <a:ext cx="647700" cy="431800"/>
          </a:xfrm>
          <a:prstGeom prst="flowChartMultidocument">
            <a:avLst/>
          </a:prstGeom>
          <a:solidFill>
            <a:srgbClr val="DDDDDD">
              <a:alpha val="50000"/>
            </a:srgbClr>
          </a:solidFill>
          <a:ln w="9525">
            <a:solidFill>
              <a:schemeClr val="tx2">
                <a:lumMod val="20000"/>
                <a:lumOff val="80000"/>
              </a:schemeClr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96010" name="AutoShape 42"/>
          <p:cNvSpPr>
            <a:spLocks noChangeArrowheads="1"/>
          </p:cNvSpPr>
          <p:nvPr/>
        </p:nvSpPr>
        <p:spPr bwMode="auto">
          <a:xfrm>
            <a:off x="8886823" y="4686077"/>
            <a:ext cx="647700" cy="431800"/>
          </a:xfrm>
          <a:prstGeom prst="flowChartMultidocument">
            <a:avLst/>
          </a:prstGeom>
          <a:solidFill>
            <a:srgbClr val="DDDDDD">
              <a:alpha val="50000"/>
            </a:srgbClr>
          </a:solidFill>
          <a:ln w="9525">
            <a:solidFill>
              <a:schemeClr val="tx2">
                <a:lumMod val="20000"/>
                <a:lumOff val="80000"/>
              </a:schemeClr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23588" name="AutoShape 43"/>
          <p:cNvCxnSpPr>
            <a:cxnSpLocks noChangeShapeType="1"/>
            <a:stCxn id="596008" idx="2"/>
            <a:endCxn id="596009" idx="0"/>
          </p:cNvCxnSpPr>
          <p:nvPr/>
        </p:nvCxnSpPr>
        <p:spPr bwMode="auto">
          <a:xfrm>
            <a:off x="9210673" y="3714528"/>
            <a:ext cx="0" cy="250825"/>
          </a:xfrm>
          <a:prstGeom prst="straightConnector1">
            <a:avLst/>
          </a:prstGeom>
          <a:noFill/>
          <a:ln w="9525">
            <a:solidFill>
              <a:schemeClr val="tx2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589" name="AutoShape 44"/>
          <p:cNvCxnSpPr>
            <a:cxnSpLocks noChangeShapeType="1"/>
            <a:stCxn id="596009" idx="2"/>
            <a:endCxn id="596010" idx="0"/>
          </p:cNvCxnSpPr>
          <p:nvPr/>
        </p:nvCxnSpPr>
        <p:spPr bwMode="auto">
          <a:xfrm>
            <a:off x="9210673" y="4362227"/>
            <a:ext cx="0" cy="323850"/>
          </a:xfrm>
          <a:prstGeom prst="straightConnector1">
            <a:avLst/>
          </a:prstGeom>
          <a:noFill/>
          <a:ln w="9525">
            <a:solidFill>
              <a:schemeClr val="tx2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96013" name="Line 45"/>
          <p:cNvSpPr>
            <a:spLocks noChangeShapeType="1"/>
          </p:cNvSpPr>
          <p:nvPr/>
        </p:nvSpPr>
        <p:spPr bwMode="auto">
          <a:xfrm>
            <a:off x="7878761" y="3101753"/>
            <a:ext cx="1008062" cy="504825"/>
          </a:xfrm>
          <a:prstGeom prst="line">
            <a:avLst/>
          </a:prstGeom>
          <a:noFill/>
          <a:ln w="9525">
            <a:solidFill>
              <a:schemeClr val="tx2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96014" name="Text Box 46"/>
          <p:cNvSpPr txBox="1">
            <a:spLocks noChangeArrowheads="1"/>
          </p:cNvSpPr>
          <p:nvPr/>
        </p:nvSpPr>
        <p:spPr bwMode="auto">
          <a:xfrm>
            <a:off x="8349682" y="2789312"/>
            <a:ext cx="1772216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eaLnBrk="1" hangingPunct="1">
              <a:lnSpc>
                <a:spcPct val="100000"/>
              </a:lnSpc>
              <a:defRPr sz="18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r>
              <a:rPr lang="en-US" sz="1600" dirty="0"/>
              <a:t>Version A.1 Branch</a:t>
            </a:r>
          </a:p>
        </p:txBody>
      </p:sp>
      <p:sp>
        <p:nvSpPr>
          <p:cNvPr id="596015" name="AutoShape 47"/>
          <p:cNvSpPr>
            <a:spLocks noChangeArrowheads="1"/>
          </p:cNvSpPr>
          <p:nvPr/>
        </p:nvSpPr>
        <p:spPr bwMode="auto">
          <a:xfrm>
            <a:off x="5502273" y="3966939"/>
            <a:ext cx="647700" cy="431800"/>
          </a:xfrm>
          <a:prstGeom prst="flowChartMultidocument">
            <a:avLst/>
          </a:prstGeom>
          <a:solidFill>
            <a:srgbClr val="DDDDDD">
              <a:alpha val="50000"/>
            </a:srgbClr>
          </a:solidFill>
          <a:ln w="9525">
            <a:solidFill>
              <a:schemeClr val="tx2">
                <a:lumMod val="20000"/>
                <a:lumOff val="80000"/>
              </a:schemeClr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96017" name="AutoShape 49"/>
          <p:cNvSpPr>
            <a:spLocks noChangeArrowheads="1"/>
          </p:cNvSpPr>
          <p:nvPr/>
        </p:nvSpPr>
        <p:spPr bwMode="auto">
          <a:xfrm>
            <a:off x="5502274" y="4038377"/>
            <a:ext cx="576263" cy="360362"/>
          </a:xfrm>
          <a:prstGeom prst="flowChartDocument">
            <a:avLst/>
          </a:prstGeom>
          <a:solidFill>
            <a:srgbClr val="FF0000"/>
          </a:solidFill>
          <a:ln w="9525">
            <a:solidFill>
              <a:schemeClr val="tx2">
                <a:lumMod val="20000"/>
                <a:lumOff val="80000"/>
              </a:scheme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96018" name="Line 50"/>
          <p:cNvSpPr>
            <a:spLocks noChangeShapeType="1"/>
          </p:cNvSpPr>
          <p:nvPr/>
        </p:nvSpPr>
        <p:spPr bwMode="auto">
          <a:xfrm flipH="1" flipV="1">
            <a:off x="4206873" y="2885853"/>
            <a:ext cx="1295400" cy="1152525"/>
          </a:xfrm>
          <a:prstGeom prst="line">
            <a:avLst/>
          </a:prstGeom>
          <a:noFill/>
          <a:ln w="127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595" name="Text Box 51"/>
          <p:cNvSpPr txBox="1">
            <a:spLocks noChangeArrowheads="1"/>
          </p:cNvSpPr>
          <p:nvPr/>
        </p:nvSpPr>
        <p:spPr bwMode="auto">
          <a:xfrm>
            <a:off x="4494212" y="2958877"/>
            <a:ext cx="1081087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kumimoji="0" lang="en-US" sz="1400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Check</a:t>
            </a:r>
            <a:r>
              <a:rPr kumimoji="0" lang="en-US" sz="1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 </a:t>
            </a:r>
            <a:r>
              <a:rPr kumimoji="0" lang="en-US" sz="1400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Out</a:t>
            </a:r>
          </a:p>
        </p:txBody>
      </p:sp>
      <p:sp>
        <p:nvSpPr>
          <p:cNvPr id="596020" name="AutoShape 52"/>
          <p:cNvSpPr>
            <a:spLocks noChangeArrowheads="1"/>
          </p:cNvSpPr>
          <p:nvPr/>
        </p:nvSpPr>
        <p:spPr bwMode="auto">
          <a:xfrm>
            <a:off x="4854574" y="3462115"/>
            <a:ext cx="288925" cy="288925"/>
          </a:xfrm>
          <a:prstGeom prst="flowChartAlternateProcess">
            <a:avLst/>
          </a:prstGeom>
          <a:solidFill>
            <a:srgbClr val="99CC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pPr algn="ctr" rtl="1" eaLnBrk="1" hangingPunct="1">
              <a:lnSpc>
                <a:spcPct val="100000"/>
              </a:lnSpc>
              <a:defRPr/>
            </a:pP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A</a:t>
            </a:r>
          </a:p>
        </p:txBody>
      </p:sp>
      <p:sp>
        <p:nvSpPr>
          <p:cNvPr id="596021" name="AutoShape 53"/>
          <p:cNvSpPr>
            <a:spLocks noChangeArrowheads="1"/>
          </p:cNvSpPr>
          <p:nvPr/>
        </p:nvSpPr>
        <p:spPr bwMode="auto">
          <a:xfrm>
            <a:off x="3630611" y="2741390"/>
            <a:ext cx="576262" cy="360363"/>
          </a:xfrm>
          <a:prstGeom prst="flowChartDocument">
            <a:avLst/>
          </a:prstGeom>
          <a:solidFill>
            <a:srgbClr val="DDDDDD">
              <a:alpha val="50000"/>
            </a:srgbClr>
          </a:solidFill>
          <a:ln w="9525">
            <a:solidFill>
              <a:schemeClr val="tx2">
                <a:lumMod val="20000"/>
                <a:lumOff val="80000"/>
              </a:schemeClr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23598" name="Group 55"/>
          <p:cNvGrpSpPr>
            <a:grpSpLocks/>
          </p:cNvGrpSpPr>
          <p:nvPr/>
        </p:nvGrpSpPr>
        <p:grpSpPr bwMode="auto">
          <a:xfrm>
            <a:off x="4206873" y="4182839"/>
            <a:ext cx="1295400" cy="749300"/>
            <a:chOff x="1746" y="2750"/>
            <a:chExt cx="816" cy="472"/>
          </a:xfrm>
        </p:grpSpPr>
        <p:sp>
          <p:nvSpPr>
            <p:cNvPr id="596024" name="Line 56"/>
            <p:cNvSpPr>
              <a:spLocks noChangeShapeType="1"/>
            </p:cNvSpPr>
            <p:nvPr/>
          </p:nvSpPr>
          <p:spPr bwMode="auto">
            <a:xfrm flipH="1">
              <a:off x="1746" y="2750"/>
              <a:ext cx="816" cy="363"/>
            </a:xfrm>
            <a:prstGeom prst="line">
              <a:avLst/>
            </a:prstGeom>
            <a:noFill/>
            <a:ln w="127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3620" name="Text Box 57"/>
            <p:cNvSpPr txBox="1">
              <a:spLocks noChangeArrowheads="1"/>
            </p:cNvSpPr>
            <p:nvPr/>
          </p:nvSpPr>
          <p:spPr bwMode="auto">
            <a:xfrm>
              <a:off x="1791" y="3030"/>
              <a:ext cx="681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kumimoji="1" sz="4000" b="1">
                  <a:solidFill>
                    <a:srgbClr val="000000"/>
                  </a:solidFill>
                  <a:latin typeface="Arial" charset="0"/>
                </a:defRPr>
              </a:lvl1pPr>
              <a:lvl2pPr marL="742950" indent="-285750">
                <a:defRPr kumimoji="1" sz="4000" b="1">
                  <a:solidFill>
                    <a:srgbClr val="000000"/>
                  </a:solidFill>
                  <a:latin typeface="Arial" charset="0"/>
                </a:defRPr>
              </a:lvl2pPr>
              <a:lvl3pPr marL="1143000" indent="-228600">
                <a:defRPr kumimoji="1" sz="4000" b="1">
                  <a:solidFill>
                    <a:srgbClr val="000000"/>
                  </a:solidFill>
                  <a:latin typeface="Arial" charset="0"/>
                </a:defRPr>
              </a:lvl3pPr>
              <a:lvl4pPr marL="1600200" indent="-228600">
                <a:defRPr kumimoji="1" sz="4000" b="1">
                  <a:solidFill>
                    <a:srgbClr val="000000"/>
                  </a:solidFill>
                  <a:latin typeface="Arial" charset="0"/>
                </a:defRPr>
              </a:lvl4pPr>
              <a:lvl5pPr marL="2057400" indent="-228600">
                <a:defRPr kumimoji="1" sz="4000" b="1">
                  <a:solidFill>
                    <a:srgbClr val="000000"/>
                  </a:solidFill>
                  <a:latin typeface="Arial" charset="0"/>
                </a:defRPr>
              </a:lvl5pPr>
              <a:lvl6pPr marL="2514600" indent="-228600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rgbClr val="000000"/>
                  </a:solidFill>
                  <a:latin typeface="Arial" charset="0"/>
                </a:defRPr>
              </a:lvl6pPr>
              <a:lvl7pPr marL="2971800" indent="-228600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rgbClr val="000000"/>
                  </a:solidFill>
                  <a:latin typeface="Arial" charset="0"/>
                </a:defRPr>
              </a:lvl7pPr>
              <a:lvl8pPr marL="3429000" indent="-228600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rgbClr val="000000"/>
                  </a:solidFill>
                  <a:latin typeface="Arial" charset="0"/>
                </a:defRPr>
              </a:lvl8pPr>
              <a:lvl9pPr marL="3886200" indent="-228600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rgbClr val="000000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</a:pPr>
              <a:r>
                <a:rPr kumimoji="0" lang="en-US" sz="1400" dirty="0">
                  <a:solidFill>
                    <a:schemeClr val="accent5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Arial" charset="0"/>
                </a:rPr>
                <a:t>Check Out</a:t>
              </a:r>
            </a:p>
          </p:txBody>
        </p:sp>
        <p:sp>
          <p:nvSpPr>
            <p:cNvPr id="23621" name="AutoShape 58"/>
            <p:cNvSpPr>
              <a:spLocks noChangeArrowheads="1"/>
            </p:cNvSpPr>
            <p:nvPr/>
          </p:nvSpPr>
          <p:spPr bwMode="auto">
            <a:xfrm>
              <a:off x="2064" y="2840"/>
              <a:ext cx="182" cy="182"/>
            </a:xfrm>
            <a:prstGeom prst="flowChartAlternateProcess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/>
            <a:lstStyle/>
            <a:p>
              <a:pPr algn="ctr" rtl="1" eaLnBrk="1" hangingPunct="1">
                <a:lnSpc>
                  <a:spcPct val="100000"/>
                </a:lnSpc>
              </a:pPr>
              <a:r>
                <a:rPr lang="en-US" sz="1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Arial" charset="0"/>
                </a:rPr>
                <a:t>B</a:t>
              </a:r>
            </a:p>
          </p:txBody>
        </p:sp>
      </p:grpSp>
      <p:sp>
        <p:nvSpPr>
          <p:cNvPr id="596027" name="AutoShape 59"/>
          <p:cNvSpPr>
            <a:spLocks noChangeArrowheads="1"/>
          </p:cNvSpPr>
          <p:nvPr/>
        </p:nvSpPr>
        <p:spPr bwMode="auto">
          <a:xfrm>
            <a:off x="3630611" y="4614640"/>
            <a:ext cx="576262" cy="360363"/>
          </a:xfrm>
          <a:prstGeom prst="flowChartDocument">
            <a:avLst/>
          </a:prstGeom>
          <a:solidFill>
            <a:srgbClr val="DDDDDD">
              <a:alpha val="50000"/>
            </a:srgbClr>
          </a:solidFill>
          <a:ln w="9525">
            <a:solidFill>
              <a:schemeClr val="tx2">
                <a:lumMod val="20000"/>
                <a:lumOff val="80000"/>
              </a:schemeClr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23600" name="Group 61"/>
          <p:cNvGrpSpPr>
            <a:grpSpLocks/>
          </p:cNvGrpSpPr>
          <p:nvPr/>
        </p:nvGrpSpPr>
        <p:grpSpPr bwMode="auto">
          <a:xfrm>
            <a:off x="2622401" y="4950021"/>
            <a:ext cx="2736852" cy="936623"/>
            <a:chOff x="838" y="3249"/>
            <a:chExt cx="1724" cy="590"/>
          </a:xfrm>
        </p:grpSpPr>
        <p:sp>
          <p:nvSpPr>
            <p:cNvPr id="596030" name="Line 62"/>
            <p:cNvSpPr>
              <a:spLocks noChangeShapeType="1"/>
            </p:cNvSpPr>
            <p:nvPr/>
          </p:nvSpPr>
          <p:spPr bwMode="auto">
            <a:xfrm flipH="1">
              <a:off x="1519" y="3249"/>
              <a:ext cx="1043" cy="226"/>
            </a:xfrm>
            <a:prstGeom prst="line">
              <a:avLst/>
            </a:prstGeom>
            <a:noFill/>
            <a:ln w="9525">
              <a:solidFill>
                <a:schemeClr val="tx2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96031" name="Line 63"/>
            <p:cNvSpPr>
              <a:spLocks noChangeShapeType="1"/>
            </p:cNvSpPr>
            <p:nvPr/>
          </p:nvSpPr>
          <p:spPr bwMode="auto">
            <a:xfrm>
              <a:off x="1519" y="3249"/>
              <a:ext cx="0" cy="363"/>
            </a:xfrm>
            <a:prstGeom prst="line">
              <a:avLst/>
            </a:prstGeom>
            <a:noFill/>
            <a:ln w="9525">
              <a:solidFill>
                <a:schemeClr val="tx2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96032" name="Text Box 64"/>
            <p:cNvSpPr txBox="1">
              <a:spLocks noChangeArrowheads="1"/>
            </p:cNvSpPr>
            <p:nvPr/>
          </p:nvSpPr>
          <p:spPr bwMode="auto">
            <a:xfrm>
              <a:off x="838" y="3606"/>
              <a:ext cx="589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ctr" eaLnBrk="1" hangingPunct="1">
                <a:lnSpc>
                  <a:spcPct val="100000"/>
                </a:lnSpc>
                <a:defRPr/>
              </a:pPr>
              <a:r>
                <a:rPr lang="en-US" sz="1800" dirty="0">
                  <a:solidFill>
                    <a:srgbClr val="EBFFD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Merge</a:t>
              </a:r>
            </a:p>
          </p:txBody>
        </p:sp>
        <p:sp>
          <p:nvSpPr>
            <p:cNvPr id="596033" name="AutoShape 65"/>
            <p:cNvSpPr>
              <a:spLocks noChangeArrowheads="1"/>
            </p:cNvSpPr>
            <p:nvPr/>
          </p:nvSpPr>
          <p:spPr bwMode="auto">
            <a:xfrm>
              <a:off x="1201" y="3276"/>
              <a:ext cx="182" cy="182"/>
            </a:xfrm>
            <a:prstGeom prst="flowChartAlternateProcess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/>
            <a:lstStyle/>
            <a:p>
              <a:pPr algn="ctr" eaLnBrk="1" hangingPunct="1">
                <a:lnSpc>
                  <a:spcPct val="100000"/>
                </a:lnSpc>
                <a:defRPr/>
              </a:pPr>
              <a:r>
                <a:rPr lang="en-US" sz="1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Arial" charset="0"/>
                </a:rPr>
                <a:t>D</a:t>
              </a:r>
            </a:p>
          </p:txBody>
        </p:sp>
      </p:grpSp>
      <p:sp>
        <p:nvSpPr>
          <p:cNvPr id="596034" name="AutoShape 66"/>
          <p:cNvSpPr>
            <a:spLocks noChangeArrowheads="1"/>
          </p:cNvSpPr>
          <p:nvPr/>
        </p:nvSpPr>
        <p:spPr bwMode="auto">
          <a:xfrm>
            <a:off x="3632199" y="5551265"/>
            <a:ext cx="576263" cy="360363"/>
          </a:xfrm>
          <a:prstGeom prst="flowChartDocument">
            <a:avLst/>
          </a:prstGeom>
          <a:solidFill>
            <a:srgbClr val="DDDDDD">
              <a:alpha val="50000"/>
            </a:srgbClr>
          </a:solidFill>
          <a:ln w="9525">
            <a:solidFill>
              <a:schemeClr val="tx2">
                <a:lumMod val="20000"/>
                <a:lumOff val="80000"/>
              </a:schemeClr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96036" name="AutoShape 68"/>
          <p:cNvSpPr>
            <a:spLocks noChangeArrowheads="1"/>
          </p:cNvSpPr>
          <p:nvPr/>
        </p:nvSpPr>
        <p:spPr bwMode="auto">
          <a:xfrm>
            <a:off x="5502273" y="4686077"/>
            <a:ext cx="647700" cy="431800"/>
          </a:xfrm>
          <a:prstGeom prst="flowChartMultidocument">
            <a:avLst/>
          </a:prstGeom>
          <a:solidFill>
            <a:srgbClr val="DDDDDD">
              <a:alpha val="50000"/>
            </a:srgbClr>
          </a:solidFill>
          <a:ln w="9525">
            <a:solidFill>
              <a:schemeClr val="tx2">
                <a:lumMod val="20000"/>
                <a:lumOff val="80000"/>
              </a:schemeClr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96037" name="AutoShape 69"/>
          <p:cNvSpPr>
            <a:spLocks noChangeArrowheads="1"/>
          </p:cNvSpPr>
          <p:nvPr/>
        </p:nvSpPr>
        <p:spPr bwMode="auto">
          <a:xfrm>
            <a:off x="5502274" y="4759103"/>
            <a:ext cx="576263" cy="358775"/>
          </a:xfrm>
          <a:prstGeom prst="flowChartDocument">
            <a:avLst/>
          </a:prstGeom>
          <a:solidFill>
            <a:srgbClr val="000099"/>
          </a:solidFill>
          <a:ln w="9525">
            <a:solidFill>
              <a:schemeClr val="tx2">
                <a:lumMod val="20000"/>
                <a:lumOff val="80000"/>
              </a:scheme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96038" name="Line 70"/>
          <p:cNvSpPr>
            <a:spLocks noChangeShapeType="1"/>
          </p:cNvSpPr>
          <p:nvPr/>
        </p:nvSpPr>
        <p:spPr bwMode="auto">
          <a:xfrm flipH="1" flipV="1">
            <a:off x="3846511" y="3101752"/>
            <a:ext cx="1727200" cy="1585912"/>
          </a:xfrm>
          <a:prstGeom prst="line">
            <a:avLst/>
          </a:prstGeom>
          <a:noFill/>
          <a:ln w="12700">
            <a:solidFill>
              <a:schemeClr val="tx2">
                <a:lumMod val="20000"/>
                <a:lumOff val="80000"/>
              </a:schemeClr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605" name="Text Box 71"/>
          <p:cNvSpPr txBox="1">
            <a:spLocks noChangeArrowheads="1"/>
          </p:cNvSpPr>
          <p:nvPr/>
        </p:nvSpPr>
        <p:spPr bwMode="auto">
          <a:xfrm>
            <a:off x="3054348" y="3174777"/>
            <a:ext cx="1081088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</a:pPr>
            <a:r>
              <a:rPr kumimoji="0" lang="en-US" sz="1400" dirty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Check In</a:t>
            </a:r>
          </a:p>
        </p:txBody>
      </p:sp>
      <p:sp>
        <p:nvSpPr>
          <p:cNvPr id="596040" name="AutoShape 72"/>
          <p:cNvSpPr>
            <a:spLocks noChangeArrowheads="1"/>
          </p:cNvSpPr>
          <p:nvPr/>
        </p:nvSpPr>
        <p:spPr bwMode="auto">
          <a:xfrm>
            <a:off x="4206874" y="3462115"/>
            <a:ext cx="288925" cy="288925"/>
          </a:xfrm>
          <a:prstGeom prst="flowChartAlternateProcess">
            <a:avLst/>
          </a:prstGeom>
          <a:solidFill>
            <a:srgbClr val="99CC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pPr algn="ctr" rtl="1" eaLnBrk="1" hangingPunct="1">
              <a:lnSpc>
                <a:spcPct val="100000"/>
              </a:lnSpc>
              <a:defRPr/>
            </a:pP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C</a:t>
            </a:r>
          </a:p>
        </p:txBody>
      </p:sp>
      <p:cxnSp>
        <p:nvCxnSpPr>
          <p:cNvPr id="23607" name="AutoShape 73"/>
          <p:cNvCxnSpPr>
            <a:cxnSpLocks noChangeShapeType="1"/>
            <a:stCxn id="596017" idx="2"/>
            <a:endCxn id="596037" idx="0"/>
          </p:cNvCxnSpPr>
          <p:nvPr/>
        </p:nvCxnSpPr>
        <p:spPr bwMode="auto">
          <a:xfrm>
            <a:off x="5791198" y="4378102"/>
            <a:ext cx="0" cy="381000"/>
          </a:xfrm>
          <a:prstGeom prst="straightConnector1">
            <a:avLst/>
          </a:prstGeom>
          <a:noFill/>
          <a:ln w="9525">
            <a:solidFill>
              <a:schemeClr val="tx2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23608" name="Group 75"/>
          <p:cNvGrpSpPr>
            <a:grpSpLocks/>
          </p:cNvGrpSpPr>
          <p:nvPr/>
        </p:nvGrpSpPr>
        <p:grpSpPr bwMode="auto">
          <a:xfrm>
            <a:off x="5502273" y="5333777"/>
            <a:ext cx="647700" cy="431800"/>
            <a:chOff x="2562" y="3475"/>
            <a:chExt cx="408" cy="272"/>
          </a:xfrm>
        </p:grpSpPr>
        <p:sp>
          <p:nvSpPr>
            <p:cNvPr id="596044" name="AutoShape 76"/>
            <p:cNvSpPr>
              <a:spLocks noChangeArrowheads="1"/>
            </p:cNvSpPr>
            <p:nvPr/>
          </p:nvSpPr>
          <p:spPr bwMode="auto">
            <a:xfrm>
              <a:off x="2562" y="3475"/>
              <a:ext cx="408" cy="272"/>
            </a:xfrm>
            <a:prstGeom prst="flowChartMultidocument">
              <a:avLst/>
            </a:prstGeom>
            <a:solidFill>
              <a:srgbClr val="DDDDDD"/>
            </a:solidFill>
            <a:ln w="9525">
              <a:solidFill>
                <a:schemeClr val="tx2">
                  <a:lumMod val="20000"/>
                  <a:lumOff val="80000"/>
                </a:scheme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96045" name="AutoShape 77"/>
            <p:cNvSpPr>
              <a:spLocks noChangeArrowheads="1"/>
            </p:cNvSpPr>
            <p:nvPr/>
          </p:nvSpPr>
          <p:spPr bwMode="auto">
            <a:xfrm>
              <a:off x="2562" y="3521"/>
              <a:ext cx="363" cy="226"/>
            </a:xfrm>
            <a:prstGeom prst="flowChartDocument">
              <a:avLst/>
            </a:prstGeom>
            <a:solidFill>
              <a:srgbClr val="99CC00"/>
            </a:solidFill>
            <a:ln w="9525">
              <a:solidFill>
                <a:schemeClr val="tx2">
                  <a:lumMod val="20000"/>
                  <a:lumOff val="80000"/>
                </a:scheme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596046" name="Line 78"/>
          <p:cNvSpPr>
            <a:spLocks noChangeShapeType="1"/>
          </p:cNvSpPr>
          <p:nvPr/>
        </p:nvSpPr>
        <p:spPr bwMode="auto">
          <a:xfrm flipH="1">
            <a:off x="4206873" y="5552853"/>
            <a:ext cx="1295400" cy="141287"/>
          </a:xfrm>
          <a:prstGeom prst="line">
            <a:avLst/>
          </a:prstGeom>
          <a:noFill/>
          <a:ln w="12700">
            <a:solidFill>
              <a:schemeClr val="tx2">
                <a:lumMod val="20000"/>
                <a:lumOff val="80000"/>
              </a:schemeClr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610" name="Text Box 79"/>
          <p:cNvSpPr txBox="1">
            <a:spLocks noChangeArrowheads="1"/>
          </p:cNvSpPr>
          <p:nvPr/>
        </p:nvSpPr>
        <p:spPr bwMode="auto">
          <a:xfrm>
            <a:off x="4637980" y="5652864"/>
            <a:ext cx="1081087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kumimoji="0" lang="en-US" sz="1400" dirty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Check In</a:t>
            </a:r>
          </a:p>
        </p:txBody>
      </p:sp>
      <p:sp>
        <p:nvSpPr>
          <p:cNvPr id="596048" name="AutoShape 80"/>
          <p:cNvSpPr>
            <a:spLocks noChangeArrowheads="1"/>
          </p:cNvSpPr>
          <p:nvPr/>
        </p:nvSpPr>
        <p:spPr bwMode="auto">
          <a:xfrm>
            <a:off x="4351337" y="5551265"/>
            <a:ext cx="288925" cy="288925"/>
          </a:xfrm>
          <a:prstGeom prst="flowChartAlternateProcess">
            <a:avLst/>
          </a:prstGeom>
          <a:solidFill>
            <a:srgbClr val="99CC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pPr algn="ctr" rtl="1" eaLnBrk="1" hangingPunct="1">
              <a:lnSpc>
                <a:spcPct val="100000"/>
              </a:lnSpc>
              <a:defRPr/>
            </a:pP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E</a:t>
            </a:r>
          </a:p>
        </p:txBody>
      </p:sp>
      <p:cxnSp>
        <p:nvCxnSpPr>
          <p:cNvPr id="23612" name="AutoShape 81"/>
          <p:cNvCxnSpPr>
            <a:cxnSpLocks noChangeShapeType="1"/>
            <a:stCxn id="596037" idx="2"/>
            <a:endCxn id="596045" idx="0"/>
          </p:cNvCxnSpPr>
          <p:nvPr/>
        </p:nvCxnSpPr>
        <p:spPr bwMode="auto">
          <a:xfrm>
            <a:off x="5791198" y="5097240"/>
            <a:ext cx="0" cy="309563"/>
          </a:xfrm>
          <a:prstGeom prst="straightConnector1">
            <a:avLst/>
          </a:prstGeom>
          <a:noFill/>
          <a:ln w="9525">
            <a:solidFill>
              <a:schemeClr val="tx2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287181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2132012" y="4874929"/>
            <a:ext cx="7924800" cy="820600"/>
          </a:xfrm>
        </p:spPr>
        <p:txBody>
          <a:bodyPr/>
          <a:lstStyle/>
          <a:p>
            <a:r>
              <a:rPr lang="en-US" dirty="0" smtClean="0"/>
              <a:t>Subversion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2132012" y="5715000"/>
            <a:ext cx="7924800" cy="719034"/>
          </a:xfrm>
        </p:spPr>
        <p:txBody>
          <a:bodyPr/>
          <a:lstStyle/>
          <a:p>
            <a:r>
              <a:rPr lang="en-US" dirty="0" smtClean="0"/>
              <a:t>Using Subversion and TortoiseSVN</a:t>
            </a:r>
            <a:endParaRPr lang="en-US" dirty="0"/>
          </a:p>
        </p:txBody>
      </p:sp>
      <p:pic>
        <p:nvPicPr>
          <p:cNvPr id="7170" name="Picture 2" descr="http://svn.haxx.se/dev/archive-2008-07/att-0454/subversion-background.pn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0219" y="1143000"/>
            <a:ext cx="4430332" cy="3322748"/>
          </a:xfrm>
          <a:prstGeom prst="rect">
            <a:avLst/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4279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75981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dirty="0"/>
              <a:t>Subversion (SVN)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Open source SCM repository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subversion.tigris.org</a:t>
            </a:r>
            <a:endParaRPr lang="en-US" dirty="0" smtClean="0"/>
          </a:p>
          <a:p>
            <a:pPr lvl="1">
              <a:lnSpc>
                <a:spcPct val="100000"/>
              </a:lnSpc>
            </a:pPr>
            <a:r>
              <a:rPr lang="en-US" dirty="0" smtClean="0"/>
              <a:t>Runs </a:t>
            </a:r>
            <a:r>
              <a:rPr lang="en-US" dirty="0"/>
              <a:t>on </a:t>
            </a:r>
            <a:r>
              <a:rPr lang="en-US" dirty="0" smtClean="0"/>
              <a:t>Linux</a:t>
            </a:r>
            <a:r>
              <a:rPr lang="en-US" dirty="0"/>
              <a:t>, </a:t>
            </a:r>
            <a:r>
              <a:rPr lang="en-US" dirty="0" smtClean="0"/>
              <a:t>Windows, Mac OS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Console client</a:t>
            </a:r>
          </a:p>
          <a:p>
            <a:pPr lvl="1">
              <a:lnSpc>
                <a:spcPct val="100000"/>
              </a:lnSpc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svn</a:t>
            </a:r>
          </a:p>
          <a:p>
            <a:pPr>
              <a:lnSpc>
                <a:spcPct val="100000"/>
              </a:lnSpc>
            </a:pPr>
            <a:r>
              <a:rPr lang="en-US" dirty="0"/>
              <a:t>GUI </a:t>
            </a:r>
            <a:r>
              <a:rPr lang="en-US" dirty="0" smtClean="0"/>
              <a:t>client – </a:t>
            </a:r>
            <a:r>
              <a:rPr lang="en-US" noProof="1" smtClean="0"/>
              <a:t>TortoiseSVN</a:t>
            </a:r>
          </a:p>
          <a:p>
            <a:pPr lvl="1">
              <a:lnSpc>
                <a:spcPct val="100000"/>
              </a:lnSpc>
            </a:pPr>
            <a:r>
              <a:rPr lang="bg-BG" sz="2600" dirty="0" smtClean="0">
                <a:hlinkClick r:id="rId3"/>
              </a:rPr>
              <a:t>http</a:t>
            </a:r>
            <a:r>
              <a:rPr lang="bg-BG" sz="2600" dirty="0">
                <a:hlinkClick r:id="rId3"/>
              </a:rPr>
              <a:t>://tortoisesvn.tigris.org</a:t>
            </a:r>
            <a:endParaRPr lang="en-US" sz="2600" dirty="0"/>
          </a:p>
          <a:p>
            <a:pPr>
              <a:lnSpc>
                <a:spcPct val="100000"/>
              </a:lnSpc>
            </a:pPr>
            <a:r>
              <a:rPr lang="en-US" dirty="0" smtClean="0"/>
              <a:t>Visual Studio / Eclipse plug-ins</a:t>
            </a:r>
            <a:endParaRPr lang="bg-BG" dirty="0"/>
          </a:p>
        </p:txBody>
      </p:sp>
      <p:sp>
        <p:nvSpPr>
          <p:cNvPr id="7598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Subversion (SVN)</a:t>
            </a:r>
            <a:endParaRPr lang="bg-BG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842" y="1398896"/>
            <a:ext cx="4315170" cy="4887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159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76083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Versioning of the directory structure</a:t>
            </a:r>
            <a:endParaRPr lang="bg-BG" dirty="0"/>
          </a:p>
          <a:p>
            <a:r>
              <a:rPr lang="en-US" dirty="0" smtClean="0"/>
              <a:t>Complete </a:t>
            </a:r>
            <a:r>
              <a:rPr lang="en-US" dirty="0"/>
              <a:t>change log</a:t>
            </a:r>
            <a:endParaRPr lang="bg-BG" dirty="0"/>
          </a:p>
          <a:p>
            <a:pPr lvl="1"/>
            <a:r>
              <a:rPr lang="en-US" dirty="0"/>
              <a:t>Deletion of files and directories</a:t>
            </a:r>
          </a:p>
          <a:p>
            <a:pPr lvl="1"/>
            <a:r>
              <a:rPr lang="en-US" dirty="0"/>
              <a:t>Renaming of files and directories</a:t>
            </a:r>
            <a:endParaRPr lang="bg-BG" dirty="0"/>
          </a:p>
          <a:p>
            <a:pPr lvl="1"/>
            <a:r>
              <a:rPr lang="en-US" dirty="0"/>
              <a:t>Saving of files or directories</a:t>
            </a:r>
            <a:endParaRPr lang="bg-BG" dirty="0"/>
          </a:p>
          <a:p>
            <a:r>
              <a:rPr lang="en-US" dirty="0"/>
              <a:t>Can work on it’s own or integrated with Apache as a </a:t>
            </a:r>
            <a:r>
              <a:rPr lang="en-US" dirty="0" smtClean="0"/>
              <a:t>module</a:t>
            </a:r>
          </a:p>
          <a:p>
            <a:r>
              <a:rPr lang="en-US" dirty="0" smtClean="0"/>
              <a:t>Simple to use, based on central SVN repository</a:t>
            </a:r>
            <a:endParaRPr lang="bg-BG" dirty="0"/>
          </a:p>
          <a:p>
            <a:r>
              <a:rPr lang="en-US" dirty="0"/>
              <a:t>Works effectively with tags and </a:t>
            </a:r>
            <a:r>
              <a:rPr lang="en-US" dirty="0" smtClean="0"/>
              <a:t>branches</a:t>
            </a:r>
            <a:endParaRPr lang="bg-BG" dirty="0"/>
          </a:p>
        </p:txBody>
      </p:sp>
      <p:sp>
        <p:nvSpPr>
          <p:cNvPr id="7608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Subversion </a:t>
            </a:r>
            <a:r>
              <a:rPr lang="en-US" dirty="0" smtClean="0"/>
              <a:t>– Features</a:t>
            </a:r>
            <a:endParaRPr lang="bg-BG" dirty="0"/>
          </a:p>
        </p:txBody>
      </p:sp>
      <p:pic>
        <p:nvPicPr>
          <p:cNvPr id="5" name="Picture 2" descr="http://svn.haxx.se/dev/archive-2008-07/att-0454/subversion-background.pn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8412" y="1524000"/>
            <a:ext cx="3422164" cy="2566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884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SVN – Console Client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625" y="1524001"/>
            <a:ext cx="10871574" cy="4391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348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761859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151121"/>
            <a:ext cx="6361199" cy="5570355"/>
          </a:xfrm>
        </p:spPr>
        <p:txBody>
          <a:bodyPr/>
          <a:lstStyle/>
          <a:p>
            <a:r>
              <a:rPr lang="en-US" dirty="0"/>
              <a:t>TortoiseSVN</a:t>
            </a:r>
          </a:p>
          <a:p>
            <a:pPr lvl="1"/>
            <a:r>
              <a:rPr lang="en-US" dirty="0"/>
              <a:t>Open source GUI client for </a:t>
            </a:r>
            <a:r>
              <a:rPr lang="en-US" dirty="0" smtClean="0"/>
              <a:t>Subversion for Windows</a:t>
            </a:r>
            <a:endParaRPr lang="en-US" dirty="0"/>
          </a:p>
          <a:p>
            <a:pPr lvl="1"/>
            <a:r>
              <a:rPr lang="en-US" dirty="0"/>
              <a:t>Integrated in Windows Explorer</a:t>
            </a:r>
          </a:p>
          <a:p>
            <a:pPr lvl="1"/>
            <a:r>
              <a:rPr lang="bg-BG" dirty="0">
                <a:hlinkClick r:id="rId2"/>
              </a:rPr>
              <a:t>http://</a:t>
            </a:r>
            <a:r>
              <a:rPr lang="bg-BG" dirty="0" smtClean="0">
                <a:hlinkClick r:id="rId2"/>
              </a:rPr>
              <a:t>tortoisesvn.tigris.org</a:t>
            </a:r>
            <a:endParaRPr lang="bg-BG" dirty="0"/>
          </a:p>
        </p:txBody>
      </p:sp>
      <p:sp>
        <p:nvSpPr>
          <p:cNvPr id="7618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TortoiseSVN</a:t>
            </a:r>
            <a:endParaRPr lang="bg-BG" dirty="0"/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008812" y="1295399"/>
            <a:ext cx="4424040" cy="49530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 descr="http://blogs.wandisco.com/wp-content/uploads/2012/09/tortoisesvn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7812" y="4661408"/>
            <a:ext cx="2246400" cy="1684800"/>
          </a:xfrm>
          <a:prstGeom prst="roundRect">
            <a:avLst>
              <a:gd name="adj" fmla="val 2896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779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906" name="Rectangle 2"/>
          <p:cNvSpPr>
            <a:spLocks noGrp="1" noChangeArrowheads="1"/>
          </p:cNvSpPr>
          <p:nvPr>
            <p:ph type="title"/>
          </p:nvPr>
        </p:nvSpPr>
        <p:spPr>
          <a:xfrm>
            <a:off x="1539960" y="4933255"/>
            <a:ext cx="8938472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/>
              <a:t>Subversion </a:t>
            </a:r>
            <a:r>
              <a:rPr lang="en-US" dirty="0" smtClean="0"/>
              <a:t>&amp; </a:t>
            </a:r>
            <a:r>
              <a:rPr lang="en-US" noProof="1" smtClean="0"/>
              <a:t>TortoiseSVN</a:t>
            </a:r>
            <a:endParaRPr lang="en-US" noProof="1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539960" y="5735223"/>
            <a:ext cx="8938472" cy="692873"/>
          </a:xfrm>
        </p:spPr>
        <p:txBody>
          <a:bodyPr/>
          <a:lstStyle/>
          <a:p>
            <a:r>
              <a:rPr lang="en-US" dirty="0"/>
              <a:t>Live </a:t>
            </a:r>
            <a:r>
              <a:rPr lang="en-US" dirty="0" smtClean="0"/>
              <a:t>Demo</a:t>
            </a:r>
            <a:endParaRPr lang="en-US" dirty="0"/>
          </a:p>
        </p:txBody>
      </p:sp>
      <p:pic>
        <p:nvPicPr>
          <p:cNvPr id="4" name="Picture 2" descr="http://svn.haxx.se/dev/archive-2008-07/att-0454/subversion-background.pn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168" y="1145515"/>
            <a:ext cx="4580064" cy="3435046"/>
          </a:xfrm>
          <a:prstGeom prst="rect">
            <a:avLst/>
          </a:prstGeom>
          <a:noFill/>
          <a:effectLst>
            <a:softEdge rad="127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ttp://webjackalope.com/wp-content/uploads/2009/09/versions.jpg"/>
          <p:cNvPicPr>
            <a:picLocks noChangeAspect="1" noChangeArrowheads="1"/>
          </p:cNvPicPr>
          <p:nvPr/>
        </p:nvPicPr>
        <p:blipFill rotWithShape="1">
          <a:blip r:embed="rId4" cstate="email">
            <a:duotone>
              <a:prstClr val="black"/>
              <a:srgbClr val="0070C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081934" y="2421097"/>
            <a:ext cx="2265494" cy="1803522"/>
          </a:xfrm>
          <a:prstGeom prst="rect">
            <a:avLst/>
          </a:prstGeom>
          <a:noFill/>
          <a:effectLst>
            <a:softEdge rad="127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http://tortoisesvn.tigris.org/tortoisesvn_logo_hor468x64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9568" y="1555822"/>
            <a:ext cx="6611852" cy="9041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softEdge rad="127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://blogs.wandisco.com/wp-content/uploads/2012/09/tortoisesvn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8735" y="2539819"/>
            <a:ext cx="2246400" cy="1684800"/>
          </a:xfrm>
          <a:prstGeom prst="rect">
            <a:avLst/>
          </a:prstGeom>
          <a:noFill/>
          <a:effectLst>
            <a:softEdge rad="127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154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CDCA4730-CB02-4C7F-8500-E1FECC2B187B}" type="slidenum">
              <a:rPr lang="en-US" smtClean="0"/>
              <a:t>2</a:t>
            </a:fld>
            <a:endParaRPr lang="en-US" dirty="0"/>
          </a:p>
        </p:txBody>
      </p:sp>
      <p:sp>
        <p:nvSpPr>
          <p:cNvPr id="74752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449263" indent="-449263">
              <a:lnSpc>
                <a:spcPct val="100000"/>
              </a:lnSpc>
              <a:buFontTx/>
              <a:buAutoNum type="arabicPeriod"/>
              <a:defRPr/>
            </a:pPr>
            <a:r>
              <a:rPr lang="en-US" dirty="0" smtClean="0"/>
              <a:t>Software Configuration Management</a:t>
            </a:r>
            <a:r>
              <a:rPr lang="bg-BG" dirty="0" smtClean="0"/>
              <a:t> (</a:t>
            </a:r>
            <a:r>
              <a:rPr lang="en-US" dirty="0" smtClean="0"/>
              <a:t>SCM)</a:t>
            </a:r>
          </a:p>
          <a:p>
            <a:pPr marL="449263" indent="-449263">
              <a:lnSpc>
                <a:spcPct val="100000"/>
              </a:lnSpc>
              <a:buFontTx/>
              <a:buAutoNum type="arabicPeriod"/>
              <a:defRPr/>
            </a:pPr>
            <a:r>
              <a:rPr lang="en-US" dirty="0" smtClean="0"/>
              <a:t>Version Control Systems: Philosophy</a:t>
            </a:r>
          </a:p>
          <a:p>
            <a:pPr marL="449263" indent="-449263">
              <a:lnSpc>
                <a:spcPct val="100000"/>
              </a:lnSpc>
              <a:buFontTx/>
              <a:buAutoNum type="arabicPeriod"/>
              <a:defRPr/>
            </a:pPr>
            <a:r>
              <a:rPr lang="en-US" dirty="0" smtClean="0"/>
              <a:t>Versioning Models</a:t>
            </a:r>
            <a:endParaRPr lang="bg-BG" dirty="0" smtClean="0"/>
          </a:p>
          <a:p>
            <a:pPr marL="900113" lvl="1" indent="-271463">
              <a:lnSpc>
                <a:spcPct val="100000"/>
              </a:lnSpc>
              <a:defRPr/>
            </a:pPr>
            <a:r>
              <a:rPr lang="bg-BG" dirty="0" smtClean="0"/>
              <a:t>Lock-Modify-Unlock</a:t>
            </a:r>
          </a:p>
          <a:p>
            <a:pPr marL="900113" lvl="1" indent="-271463">
              <a:lnSpc>
                <a:spcPct val="100000"/>
              </a:lnSpc>
              <a:defRPr/>
            </a:pPr>
            <a:r>
              <a:rPr lang="en-US" dirty="0" smtClean="0"/>
              <a:t>Copy-Modify-Merge</a:t>
            </a:r>
          </a:p>
          <a:p>
            <a:pPr marL="900113" lvl="1" indent="-271463">
              <a:lnSpc>
                <a:spcPct val="100000"/>
              </a:lnSpc>
              <a:defRPr/>
            </a:pPr>
            <a:r>
              <a:rPr lang="en-US" dirty="0" smtClean="0"/>
              <a:t>Distributed Version Control</a:t>
            </a:r>
          </a:p>
          <a:p>
            <a:pPr marL="449263" indent="-449263">
              <a:lnSpc>
                <a:spcPct val="100000"/>
              </a:lnSpc>
              <a:buFontTx/>
              <a:buAutoNum type="arabicPeriod"/>
              <a:defRPr/>
            </a:pPr>
            <a:r>
              <a:rPr lang="en-US" dirty="0" smtClean="0"/>
              <a:t>Tags and Branching</a:t>
            </a:r>
          </a:p>
          <a:p>
            <a:pPr marL="449263" indent="-449263">
              <a:lnSpc>
                <a:spcPct val="100000"/>
              </a:lnSpc>
              <a:buFontTx/>
              <a:buAutoNum type="arabicPeriod"/>
              <a:defRPr/>
            </a:pPr>
            <a:r>
              <a:rPr lang="en-US" dirty="0" smtClean="0"/>
              <a:t>Subversion, Git – Demo</a:t>
            </a:r>
          </a:p>
          <a:p>
            <a:pPr marL="449263" indent="-449263">
              <a:lnSpc>
                <a:spcPct val="100000"/>
              </a:lnSpc>
              <a:buFontTx/>
              <a:buAutoNum type="arabicPeriod"/>
              <a:defRPr/>
            </a:pPr>
            <a:r>
              <a:rPr lang="en-US" dirty="0" smtClean="0"/>
              <a:t>Project Hosting Sites</a:t>
            </a:r>
            <a:endParaRPr lang="bg-BG" dirty="0" smtClean="0"/>
          </a:p>
        </p:txBody>
      </p:sp>
      <p:sp>
        <p:nvSpPr>
          <p:cNvPr id="7475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Table of Contents</a:t>
            </a:r>
            <a:endParaRPr lang="bg-BG" dirty="0" smtClean="0"/>
          </a:p>
        </p:txBody>
      </p:sp>
    </p:spTree>
    <p:extLst>
      <p:ext uri="{BB962C8B-B14F-4D97-AF65-F5344CB8AC3E}">
        <p14:creationId xmlns:p14="http://schemas.microsoft.com/office/powerpoint/2010/main" val="3935655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1099" y="1371600"/>
            <a:ext cx="10674984" cy="820600"/>
          </a:xfrm>
        </p:spPr>
        <p:txBody>
          <a:bodyPr/>
          <a:lstStyle/>
          <a:p>
            <a:r>
              <a:rPr lang="en-US" dirty="0" smtClean="0"/>
              <a:t>SVN: Exercise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760412" y="2472299"/>
            <a:ext cx="10644928" cy="3547501"/>
          </a:xfrm>
        </p:spPr>
        <p:txBody>
          <a:bodyPr/>
          <a:lstStyle/>
          <a:p>
            <a:pPr marL="742950" indent="-742950" algn="l">
              <a:buAutoNum type="arabicPeriod"/>
            </a:pPr>
            <a:r>
              <a:rPr lang="en-US" dirty="0" smtClean="0"/>
              <a:t>Checkout the SVN repository:</a:t>
            </a:r>
          </a:p>
          <a:p>
            <a:r>
              <a:rPr lang="en-US" sz="3600" dirty="0" smtClean="0">
                <a:hlinkClick r:id="rId2"/>
              </a:rPr>
              <a:t>https://github.com/SoftUni/test/trunk</a:t>
            </a:r>
            <a:endParaRPr lang="en-US" sz="3600" dirty="0" smtClean="0"/>
          </a:p>
          <a:p>
            <a:pPr marL="742950" indent="-742950" algn="l">
              <a:buFont typeface="+mj-lt"/>
              <a:buAutoNum type="arabicPeriod" startAt="2"/>
            </a:pPr>
            <a:r>
              <a:rPr lang="en-US" dirty="0" smtClean="0"/>
              <a:t>Make some local changes (add / edit files)</a:t>
            </a:r>
          </a:p>
          <a:p>
            <a:pPr marL="742950" indent="-742950" algn="l">
              <a:buFont typeface="+mj-lt"/>
              <a:buAutoNum type="arabicPeriod" startAt="2"/>
            </a:pPr>
            <a:r>
              <a:rPr lang="en-US" dirty="0" smtClean="0"/>
              <a:t>Commit your changes to the SVN server</a:t>
            </a:r>
          </a:p>
          <a:p>
            <a:pPr marL="742950" indent="-742950" algn="l">
              <a:buFont typeface="+mj-lt"/>
              <a:buAutoNum type="arabicPeriod" startAt="2"/>
            </a:pPr>
            <a:r>
              <a:rPr lang="en-US" dirty="0" smtClean="0"/>
              <a:t>Create a conflict and resolve 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4489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138" name="Rectangle 2"/>
          <p:cNvSpPr>
            <a:spLocks noGrp="1" noChangeArrowheads="1"/>
          </p:cNvSpPr>
          <p:nvPr>
            <p:ph type="title"/>
          </p:nvPr>
        </p:nvSpPr>
        <p:spPr>
          <a:xfrm>
            <a:off x="3960812" y="3537098"/>
            <a:ext cx="7391400" cy="820600"/>
          </a:xfrm>
        </p:spPr>
        <p:txBody>
          <a:bodyPr/>
          <a:lstStyle/>
          <a:p>
            <a:pPr>
              <a:defRPr/>
            </a:pPr>
            <a:r>
              <a:rPr lang="en-US" dirty="0"/>
              <a:t>Versioning Models</a:t>
            </a:r>
            <a:endParaRPr lang="bg-BG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3960812" y="4454135"/>
            <a:ext cx="7391400" cy="1794265"/>
          </a:xfrm>
        </p:spPr>
        <p:txBody>
          <a:bodyPr/>
          <a:lstStyle/>
          <a:p>
            <a:r>
              <a:rPr lang="en-US" sz="3600" dirty="0"/>
              <a:t>Lock-Modify-Unlock,</a:t>
            </a:r>
            <a:br>
              <a:rPr lang="en-US" sz="3600" dirty="0"/>
            </a:br>
            <a:r>
              <a:rPr lang="en-US" sz="3600" dirty="0"/>
              <a:t>Copy-Modify-Merge,</a:t>
            </a:r>
            <a:br>
              <a:rPr lang="en-US" sz="3600" dirty="0"/>
            </a:br>
            <a:r>
              <a:rPr lang="en-US" sz="3600" dirty="0"/>
              <a:t>Distributed Version </a:t>
            </a:r>
            <a:r>
              <a:rPr lang="en-US" sz="3600" dirty="0" smtClean="0"/>
              <a:t>Control</a:t>
            </a:r>
            <a:endParaRPr lang="en-US" sz="3600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130669">
            <a:off x="1252688" y="1173923"/>
            <a:ext cx="2877538" cy="21101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6212" y="4062544"/>
            <a:ext cx="1752600" cy="20261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2" descr="http://homes.cs.washington.edu/~mernst/advice/version-control.html" title="Centralized version control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377" r="-2229" b="-3001"/>
          <a:stretch/>
        </p:blipFill>
        <p:spPr bwMode="auto">
          <a:xfrm>
            <a:off x="4737750" y="1371600"/>
            <a:ext cx="2607969" cy="1828800"/>
          </a:xfrm>
          <a:prstGeom prst="roundRect">
            <a:avLst>
              <a:gd name="adj" fmla="val 1320"/>
            </a:avLst>
          </a:prstGeom>
          <a:solidFill>
            <a:srgbClr val="FFFFFF"/>
          </a:solidFill>
        </p:spPr>
      </p:pic>
      <p:pic>
        <p:nvPicPr>
          <p:cNvPr id="9" name="Picture 2" descr="Distributed version control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71" t="-1474" r="-2269" b="-3131"/>
          <a:stretch/>
        </p:blipFill>
        <p:spPr bwMode="auto">
          <a:xfrm>
            <a:off x="7847012" y="1371601"/>
            <a:ext cx="2369712" cy="1828799"/>
          </a:xfrm>
          <a:prstGeom prst="roundRect">
            <a:avLst>
              <a:gd name="adj" fmla="val 1320"/>
            </a:avLst>
          </a:prstGeom>
          <a:solidFill>
            <a:srgbClr val="FFFFFF"/>
          </a:solidFill>
          <a:extLst/>
        </p:spPr>
      </p:pic>
    </p:spTree>
    <p:extLst>
      <p:ext uri="{BB962C8B-B14F-4D97-AF65-F5344CB8AC3E}">
        <p14:creationId xmlns:p14="http://schemas.microsoft.com/office/powerpoint/2010/main" val="1342803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Centralized Version Control</a:t>
            </a:r>
            <a:endParaRPr lang="en-US" dirty="0"/>
          </a:p>
        </p:txBody>
      </p:sp>
      <p:pic>
        <p:nvPicPr>
          <p:cNvPr id="2050" name="Picture 2" descr="http://homes.cs.washington.edu/~mernst/advice/version-control.html" title="Centralized version control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377" r="-2229" b="-3001"/>
          <a:stretch/>
        </p:blipFill>
        <p:spPr bwMode="auto">
          <a:xfrm>
            <a:off x="2589213" y="1295400"/>
            <a:ext cx="6954583" cy="4876800"/>
          </a:xfrm>
          <a:prstGeom prst="roundRect">
            <a:avLst>
              <a:gd name="adj" fmla="val 1320"/>
            </a:avLst>
          </a:prstGeom>
          <a:solidFill>
            <a:srgbClr val="FFFFFF"/>
          </a:solidFill>
        </p:spPr>
      </p:pic>
      <p:sp>
        <p:nvSpPr>
          <p:cNvPr id="5" name="TextBox 4"/>
          <p:cNvSpPr txBox="1"/>
          <p:nvPr/>
        </p:nvSpPr>
        <p:spPr>
          <a:xfrm>
            <a:off x="159931" y="6500129"/>
            <a:ext cx="449834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Source: </a:t>
            </a:r>
            <a:r>
              <a:rPr lang="en-US" sz="1050" dirty="0">
                <a:hlinkClick r:id="rId3"/>
              </a:rPr>
              <a:t>http://homes.cs.washington.edu/~mernst/advice/version-control.html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1135821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Distributed Version </a:t>
            </a:r>
            <a:r>
              <a:rPr lang="en-US" dirty="0"/>
              <a:t>Control</a:t>
            </a:r>
          </a:p>
        </p:txBody>
      </p:sp>
      <p:pic>
        <p:nvPicPr>
          <p:cNvPr id="3074" name="Picture 2" descr="Distributed version control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71" t="-1474" r="-2269" b="-3131"/>
          <a:stretch/>
        </p:blipFill>
        <p:spPr bwMode="auto">
          <a:xfrm>
            <a:off x="2826398" y="1197666"/>
            <a:ext cx="6544614" cy="5050734"/>
          </a:xfrm>
          <a:prstGeom prst="roundRect">
            <a:avLst>
              <a:gd name="adj" fmla="val 1320"/>
            </a:avLst>
          </a:prstGeom>
          <a:solidFill>
            <a:srgbClr val="FFFFFF"/>
          </a:solidFill>
          <a:extLst/>
        </p:spPr>
      </p:pic>
      <p:sp>
        <p:nvSpPr>
          <p:cNvPr id="6" name="TextBox 5"/>
          <p:cNvSpPr txBox="1"/>
          <p:nvPr/>
        </p:nvSpPr>
        <p:spPr>
          <a:xfrm>
            <a:off x="150812" y="6477000"/>
            <a:ext cx="449834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Source: </a:t>
            </a:r>
            <a:r>
              <a:rPr lang="en-US" sz="1050" dirty="0">
                <a:hlinkClick r:id="rId3"/>
              </a:rPr>
              <a:t>http://homes.cs.washington.edu/~mernst/advice/version-control.html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1095313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604163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066800"/>
            <a:ext cx="11804822" cy="5570355"/>
          </a:xfrm>
          <a:noFill/>
          <a:ln/>
          <a:effectLst/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Lock-Modify-Unlock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dirty="0"/>
              <a:t>Only one user works on a given file at a </a:t>
            </a:r>
            <a:r>
              <a:rPr lang="en-US" dirty="0" smtClean="0"/>
              <a:t>time</a:t>
            </a:r>
          </a:p>
          <a:p>
            <a:pPr lvl="2"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No conflicts </a:t>
            </a:r>
            <a:r>
              <a:rPr lang="en-US" dirty="0" smtClean="0"/>
              <a:t>occur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Users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wait</a:t>
            </a:r>
            <a:r>
              <a:rPr lang="en-US" dirty="0" smtClean="0"/>
              <a:t> each other for the locked files </a:t>
            </a:r>
            <a:r>
              <a:rPr lang="en-US" dirty="0" smtClean="0">
                <a:sym typeface="Wingdings" panose="05000000000000000000" pitchFamily="2" charset="2"/>
              </a:rPr>
              <a:t></a:t>
            </a:r>
            <a:br>
              <a:rPr lang="en-US" dirty="0" smtClean="0">
                <a:sym typeface="Wingdings" panose="05000000000000000000" pitchFamily="2" charset="2"/>
              </a:rPr>
            </a:br>
            <a:r>
              <a:rPr lang="en-US" dirty="0" smtClean="0">
                <a:sym typeface="Wingdings" panose="05000000000000000000" pitchFamily="2" charset="2"/>
              </a:rPr>
              <a:t>works for small development teams only</a:t>
            </a:r>
            <a:endParaRPr lang="en-US" dirty="0" smtClean="0"/>
          </a:p>
          <a:p>
            <a:pPr lvl="2"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Pessimistic concurrency control</a:t>
            </a:r>
            <a:endParaRPr lang="bg-BG" dirty="0">
              <a:solidFill>
                <a:schemeClr val="tx2">
                  <a:lumMod val="75000"/>
                </a:schemeClr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dirty="0" smtClean="0"/>
              <a:t>Examples: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Visual SourceSafe (VSS) – old fashioned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SVN</a:t>
            </a:r>
            <a:r>
              <a:rPr lang="bg-BG" dirty="0" smtClean="0"/>
              <a:t>, </a:t>
            </a:r>
            <a:r>
              <a:rPr lang="en-US" dirty="0" smtClean="0"/>
              <a:t>Git, TFS (with exclusive locking)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Lock-modify-unlock is rarely used</a:t>
            </a:r>
            <a:endParaRPr lang="en-US" dirty="0"/>
          </a:p>
        </p:txBody>
      </p:sp>
      <p:sp>
        <p:nvSpPr>
          <p:cNvPr id="6041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Versioning Models</a:t>
            </a:r>
          </a:p>
        </p:txBody>
      </p:sp>
      <p:pic>
        <p:nvPicPr>
          <p:cNvPr id="1026" name="Picture 2" descr="http://www.veryicon.com/icon/png/System/Soft%20Scraps/Lock%20Unlock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7612" y="1600200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secretgeek.net/image/vss_cheat_sheet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7612" y="4527782"/>
            <a:ext cx="2296574" cy="1684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4730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sp>
        <p:nvSpPr>
          <p:cNvPr id="604163" name="Rectangle 3"/>
          <p:cNvSpPr>
            <a:spLocks noGrp="1" noChangeArrowheads="1"/>
          </p:cNvSpPr>
          <p:nvPr>
            <p:ph idx="1"/>
          </p:nvPr>
        </p:nvSpPr>
        <p:spPr>
          <a:noFill/>
          <a:ln/>
          <a:effectLst/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Copy-Modify-Merge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dirty="0"/>
              <a:t>Users make parallel changes to their own working </a:t>
            </a:r>
            <a:r>
              <a:rPr lang="en-US" dirty="0" smtClean="0"/>
              <a:t>copies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Conflicts</a:t>
            </a:r>
            <a:r>
              <a:rPr lang="en-US" dirty="0" smtClean="0"/>
              <a:t> are possible when multiple user edit the same file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Conflicting changes are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merged</a:t>
            </a:r>
            <a:r>
              <a:rPr lang="en-US" dirty="0" smtClean="0"/>
              <a:t> </a:t>
            </a:r>
            <a:r>
              <a:rPr lang="en-US" dirty="0"/>
              <a:t>and the final version </a:t>
            </a:r>
            <a:r>
              <a:rPr lang="en-US" dirty="0" smtClean="0"/>
              <a:t>emerges (automatic and manual merge)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Optimistic concurrency control</a:t>
            </a:r>
            <a:endParaRPr lang="bg-BG" dirty="0">
              <a:solidFill>
                <a:schemeClr val="tx2">
                  <a:lumMod val="75000"/>
                </a:schemeClr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dirty="0"/>
              <a:t>Examples</a:t>
            </a:r>
            <a:r>
              <a:rPr lang="en-US" dirty="0" smtClean="0"/>
              <a:t>: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SVN, Git, TFS</a:t>
            </a:r>
            <a:endParaRPr lang="en-US" dirty="0"/>
          </a:p>
        </p:txBody>
      </p:sp>
      <p:sp>
        <p:nvSpPr>
          <p:cNvPr id="6041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Versioning Models (2)</a:t>
            </a:r>
          </a:p>
        </p:txBody>
      </p:sp>
      <p:pic>
        <p:nvPicPr>
          <p:cNvPr id="5" name="Picture 2" descr="http://svn.haxx.se/dev/archive-2008-07/att-0454/subversion-backgroun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5150" y="5105400"/>
            <a:ext cx="1532062" cy="1149046"/>
          </a:xfrm>
          <a:prstGeom prst="rect">
            <a:avLst/>
          </a:prstGeom>
          <a:noFill/>
          <a:effectLst>
            <a:softEdge rad="127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://git-scm.com/images/logos/downloads/Git-Logo-1788C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0612" y="5130999"/>
            <a:ext cx="2629057" cy="1097848"/>
          </a:xfrm>
          <a:prstGeom prst="rect">
            <a:avLst/>
          </a:prstGeom>
          <a:noFill/>
          <a:effectLst>
            <a:glow rad="101600">
              <a:srgbClr val="E85C0E">
                <a:alpha val="40000"/>
              </a:srgb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4812" y="5105400"/>
            <a:ext cx="2133849" cy="1155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947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 fontScale="92500" lnSpcReduction="10000"/>
          </a:bodyPr>
          <a:lstStyle/>
          <a:p>
            <a:r>
              <a:rPr lang="en-US" sz="3700" dirty="0" smtClean="0">
                <a:solidFill>
                  <a:schemeClr val="tx2">
                    <a:lumMod val="75000"/>
                  </a:schemeClr>
                </a:solidFill>
              </a:rPr>
              <a:t>Distributed Version Control</a:t>
            </a:r>
            <a:endParaRPr lang="en-US" sz="3700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en-US" dirty="0" smtClean="0"/>
              <a:t>Users work in their own repository</a:t>
            </a:r>
          </a:p>
          <a:p>
            <a:pPr lvl="2"/>
            <a:r>
              <a:rPr lang="en-US" dirty="0" smtClean="0"/>
              <a:t>Using the Lock-Modify-Unlock model</a:t>
            </a:r>
          </a:p>
          <a:p>
            <a:pPr lvl="2"/>
            <a:r>
              <a:rPr lang="en-US" dirty="0" smtClean="0"/>
              <a:t>Local changes are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locally committed</a:t>
            </a:r>
          </a:p>
          <a:p>
            <a:pPr lvl="2"/>
            <a:r>
              <a:rPr lang="en-US" dirty="0" smtClean="0"/>
              <a:t>No concurrency, no local conflicts</a:t>
            </a:r>
          </a:p>
          <a:p>
            <a:pPr lvl="1"/>
            <a:r>
              <a:rPr lang="en-US" dirty="0" smtClean="0"/>
              <a:t>From time to time, the local repository is</a:t>
            </a:r>
            <a:br>
              <a:rPr lang="en-US" dirty="0" smtClean="0"/>
            </a:b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pushed</a:t>
            </a:r>
            <a:r>
              <a:rPr lang="en-US" dirty="0" smtClean="0"/>
              <a:t> to the central repository</a:t>
            </a:r>
          </a:p>
          <a:p>
            <a:pPr lvl="2"/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Conflicts</a:t>
            </a:r>
            <a:r>
              <a:rPr lang="en-US" dirty="0" smtClean="0"/>
              <a:t> are possible and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merges</a:t>
            </a:r>
            <a:r>
              <a:rPr lang="en-US" dirty="0" smtClean="0"/>
              <a:t> often occur</a:t>
            </a:r>
            <a:endParaRPr lang="en-US" dirty="0"/>
          </a:p>
          <a:p>
            <a:pPr lvl="1"/>
            <a:r>
              <a:rPr lang="en-US" dirty="0" smtClean="0"/>
              <a:t>Example of distributed version control systems:</a:t>
            </a:r>
          </a:p>
          <a:p>
            <a:pPr lvl="2"/>
            <a:r>
              <a:rPr lang="en-US" dirty="0" smtClean="0"/>
              <a:t>Git, Mercurial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Versioning </a:t>
            </a:r>
            <a:r>
              <a:rPr lang="en-US" dirty="0" smtClean="0"/>
              <a:t>Models (3)</a:t>
            </a:r>
            <a:endParaRPr lang="en-US" dirty="0"/>
          </a:p>
        </p:txBody>
      </p:sp>
      <p:pic>
        <p:nvPicPr>
          <p:cNvPr id="3074" name="Picture 2" descr="http://www.selenic.com/mercurial/mercurial-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9062" y="4210050"/>
            <a:ext cx="2343150" cy="2038350"/>
          </a:xfrm>
          <a:prstGeom prst="roundRect">
            <a:avLst>
              <a:gd name="adj" fmla="val 2606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www.scm-manager.com/wp-content/uploads/2013/04/git-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9062" y="1524000"/>
            <a:ext cx="2343150" cy="2228850"/>
          </a:xfrm>
          <a:prstGeom prst="roundRect">
            <a:avLst>
              <a:gd name="adj" fmla="val 2606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3219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sp>
        <p:nvSpPr>
          <p:cNvPr id="606211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066800"/>
            <a:ext cx="11804822" cy="5570355"/>
          </a:xfrm>
          <a:noFill/>
          <a:ln/>
          <a:effectLst/>
        </p:spPr>
        <p:txBody>
          <a:bodyPr>
            <a:normAutofit lnSpcReduction="10000"/>
          </a:bodyPr>
          <a:lstStyle/>
          <a:p>
            <a:pPr>
              <a:lnSpc>
                <a:spcPct val="110000"/>
              </a:lnSpc>
            </a:pPr>
            <a:r>
              <a:rPr lang="en-US" dirty="0"/>
              <a:t>Administrative problems</a:t>
            </a:r>
            <a:r>
              <a:rPr lang="bg-BG" dirty="0"/>
              <a:t>:</a:t>
            </a:r>
            <a:endParaRPr lang="en-US" dirty="0"/>
          </a:p>
          <a:p>
            <a:pPr lvl="1">
              <a:lnSpc>
                <a:spcPct val="110000"/>
              </a:lnSpc>
            </a:pPr>
            <a:r>
              <a:rPr lang="en-US" dirty="0"/>
              <a:t>Someone locks a given file and forgets about it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Time is lost </a:t>
            </a:r>
            <a:r>
              <a:rPr lang="en-US" dirty="0"/>
              <a:t>while waiting for someone </a:t>
            </a:r>
            <a:r>
              <a:rPr lang="en-US" dirty="0" smtClean="0"/>
              <a:t>to</a:t>
            </a:r>
            <a:br>
              <a:rPr lang="en-US" dirty="0" smtClean="0"/>
            </a:br>
            <a:r>
              <a:rPr lang="en-US" dirty="0" smtClean="0"/>
              <a:t>release </a:t>
            </a:r>
            <a:r>
              <a:rPr lang="en-US" dirty="0"/>
              <a:t>a </a:t>
            </a:r>
            <a:r>
              <a:rPr lang="en-US" dirty="0" smtClean="0"/>
              <a:t>file </a:t>
            </a:r>
            <a:r>
              <a:rPr lang="en-US" dirty="0" smtClean="0">
                <a:sym typeface="Wingdings" panose="05000000000000000000" pitchFamily="2" charset="2"/>
              </a:rPr>
              <a:t> works in small teams only</a:t>
            </a:r>
            <a:endParaRPr lang="en-US" dirty="0"/>
          </a:p>
          <a:p>
            <a:pPr>
              <a:lnSpc>
                <a:spcPct val="11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Unneeded locking </a:t>
            </a:r>
            <a:r>
              <a:rPr lang="en-US" dirty="0"/>
              <a:t>of the whole </a:t>
            </a:r>
            <a:r>
              <a:rPr lang="en-US" dirty="0" smtClean="0"/>
              <a:t>file</a:t>
            </a:r>
            <a:endParaRPr lang="en-US" dirty="0"/>
          </a:p>
          <a:p>
            <a:pPr lvl="1">
              <a:lnSpc>
                <a:spcPct val="110000"/>
              </a:lnSpc>
            </a:pPr>
            <a:r>
              <a:rPr lang="en-US" dirty="0"/>
              <a:t>Different changes are not necessary in conflict</a:t>
            </a:r>
            <a:endParaRPr lang="bg-BG" dirty="0"/>
          </a:p>
          <a:p>
            <a:pPr lvl="1">
              <a:lnSpc>
                <a:spcPct val="110000"/>
              </a:lnSpc>
            </a:pPr>
            <a:r>
              <a:rPr lang="en-US" dirty="0" smtClean="0"/>
              <a:t>Example of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non-conflicting changes</a:t>
            </a:r>
            <a:r>
              <a:rPr lang="bg-BG" dirty="0" smtClean="0"/>
              <a:t>:</a:t>
            </a:r>
            <a:endParaRPr lang="en-US" dirty="0" smtClean="0"/>
          </a:p>
          <a:p>
            <a:pPr lvl="2">
              <a:lnSpc>
                <a:spcPct val="110000"/>
              </a:lnSpc>
            </a:pPr>
            <a:r>
              <a:rPr lang="en-US" dirty="0" smtClean="0"/>
              <a:t>Andy </a:t>
            </a:r>
            <a:r>
              <a:rPr lang="en-US" dirty="0"/>
              <a:t>works </a:t>
            </a:r>
            <a:r>
              <a:rPr lang="en-US" dirty="0" smtClean="0"/>
              <a:t>at </a:t>
            </a:r>
            <a:r>
              <a:rPr lang="en-US" dirty="0"/>
              <a:t>the begging of the </a:t>
            </a:r>
            <a:r>
              <a:rPr lang="en-US" dirty="0" smtClean="0"/>
              <a:t>file</a:t>
            </a:r>
          </a:p>
          <a:p>
            <a:pPr lvl="2">
              <a:lnSpc>
                <a:spcPct val="110000"/>
              </a:lnSpc>
            </a:pPr>
            <a:r>
              <a:rPr lang="en-US" dirty="0" smtClean="0"/>
              <a:t>Bobby works at the end of the file</a:t>
            </a:r>
            <a:endParaRPr lang="bg-BG" dirty="0"/>
          </a:p>
        </p:txBody>
      </p:sp>
      <p:sp>
        <p:nvSpPr>
          <p:cNvPr id="6062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Problems with </a:t>
            </a:r>
            <a:r>
              <a:rPr lang="en-US" dirty="0"/>
              <a:t>Locking </a:t>
            </a:r>
            <a:endParaRPr lang="en-US" dirty="0" smtClean="0"/>
          </a:p>
        </p:txBody>
      </p:sp>
      <p:pic>
        <p:nvPicPr>
          <p:cNvPr id="4098" name="Picture 2" descr="http://1.bp.blogspot.com/-a3pKJkus71k/TWKw7HyaRvI/AAAAAAAAAIQ/13YW-GexWJs/s1600/folder-blue-locked-ic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0012" y="1219200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://rationalwiki.org/w/images/thumb/2/24/Warning_icon.svg/400px-Warning_icon.sv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3019" y="4114800"/>
            <a:ext cx="2132994" cy="2132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6477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sp>
        <p:nvSpPr>
          <p:cNvPr id="741379" name="Rectangle 3"/>
          <p:cNvSpPr>
            <a:spLocks noGrp="1" noChangeArrowheads="1"/>
          </p:cNvSpPr>
          <p:nvPr>
            <p:ph idx="1"/>
          </p:nvPr>
        </p:nvSpPr>
        <p:spPr>
          <a:noFill/>
          <a:ln/>
          <a:effectLst/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When a file </a:t>
            </a:r>
            <a:r>
              <a:rPr lang="en-US" dirty="0"/>
              <a:t>is concurrently </a:t>
            </a:r>
            <a:r>
              <a:rPr lang="en-US" dirty="0" smtClean="0"/>
              <a:t>modified, changes should be merged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Merging is hard</a:t>
            </a:r>
            <a:r>
              <a:rPr lang="bg-BG" dirty="0"/>
              <a:t>!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It is not always </a:t>
            </a:r>
            <a:r>
              <a:rPr lang="en-US" dirty="0" smtClean="0"/>
              <a:t>automatic process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 smtClean="0"/>
              <a:t>Coordination and responsibility</a:t>
            </a:r>
            <a:br>
              <a:rPr lang="en-US" dirty="0" smtClean="0"/>
            </a:br>
            <a:r>
              <a:rPr lang="en-US" dirty="0" smtClean="0"/>
              <a:t>between the </a:t>
            </a:r>
            <a:r>
              <a:rPr lang="en-US" dirty="0"/>
              <a:t>developers is </a:t>
            </a:r>
            <a:r>
              <a:rPr lang="en-US" dirty="0" smtClean="0"/>
              <a:t>required</a:t>
            </a:r>
            <a:endParaRPr lang="bg-BG" dirty="0"/>
          </a:p>
          <a:p>
            <a:pPr lvl="1">
              <a:lnSpc>
                <a:spcPct val="100000"/>
              </a:lnSpc>
            </a:pPr>
            <a:r>
              <a:rPr lang="en-US" dirty="0"/>
              <a:t>Commit </a:t>
            </a:r>
            <a:r>
              <a:rPr lang="en-US" dirty="0" smtClean="0"/>
              <a:t>changes as early as finished</a:t>
            </a:r>
            <a:endParaRPr lang="bg-BG" dirty="0"/>
          </a:p>
          <a:p>
            <a:pPr lvl="1">
              <a:lnSpc>
                <a:spcPct val="100000"/>
              </a:lnSpc>
            </a:pPr>
            <a:r>
              <a:rPr lang="en-US" dirty="0"/>
              <a:t>Do not commit code that does not compile or blocks the work of the others</a:t>
            </a:r>
            <a:endParaRPr lang="bg-BG" dirty="0"/>
          </a:p>
          <a:p>
            <a:pPr lvl="1">
              <a:lnSpc>
                <a:spcPct val="100000"/>
              </a:lnSpc>
            </a:pPr>
            <a:r>
              <a:rPr lang="en-US" dirty="0" smtClean="0"/>
              <a:t>Leave meaningful comments at each commit</a:t>
            </a:r>
            <a:endParaRPr lang="bg-BG" dirty="0"/>
          </a:p>
        </p:txBody>
      </p:sp>
      <p:sp>
        <p:nvSpPr>
          <p:cNvPr id="7413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Merging Problems</a:t>
            </a:r>
          </a:p>
        </p:txBody>
      </p:sp>
      <p:pic>
        <p:nvPicPr>
          <p:cNvPr id="5122" name="Picture 2" descr="http://img1.wikia.nocookie.net/__cb20130213145753/destiny2579/images/e/e3/Merge_Ic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6012" y="2438400"/>
            <a:ext cx="3881762" cy="2058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1139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  <p:sp>
        <p:nvSpPr>
          <p:cNvPr id="743427" name="Rectangle 3"/>
          <p:cNvSpPr>
            <a:spLocks noGrp="1" noChangeArrowheads="1"/>
          </p:cNvSpPr>
          <p:nvPr>
            <p:ph idx="1"/>
          </p:nvPr>
        </p:nvSpPr>
        <p:spPr>
          <a:noFill/>
          <a:ln/>
          <a:effectLst/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dirty="0"/>
              <a:t>During manual merge use file comparison</a:t>
            </a:r>
            <a:endParaRPr lang="bg-BG" dirty="0"/>
          </a:p>
          <a:p>
            <a:pPr>
              <a:lnSpc>
                <a:spcPct val="100000"/>
              </a:lnSpc>
            </a:pPr>
            <a:r>
              <a:rPr lang="en-US" dirty="0"/>
              <a:t>There are visual comparison </a:t>
            </a:r>
            <a:r>
              <a:rPr lang="en-US" dirty="0" smtClean="0"/>
              <a:t>/ merge tools</a:t>
            </a:r>
            <a:r>
              <a:rPr lang="bg-BG" dirty="0"/>
              <a:t>: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noProof="1" smtClean="0"/>
              <a:t>TortoiseMerge</a:t>
            </a:r>
          </a:p>
          <a:p>
            <a:pPr lvl="1">
              <a:lnSpc>
                <a:spcPct val="100000"/>
              </a:lnSpc>
            </a:pPr>
            <a:r>
              <a:rPr lang="en-US" noProof="1" smtClean="0"/>
              <a:t>WinDiff</a:t>
            </a:r>
            <a:endParaRPr lang="bg-BG" dirty="0"/>
          </a:p>
          <a:p>
            <a:pPr lvl="1">
              <a:lnSpc>
                <a:spcPct val="100000"/>
              </a:lnSpc>
            </a:pPr>
            <a:r>
              <a:rPr lang="en-US" noProof="1" smtClean="0"/>
              <a:t>AraxisMerge</a:t>
            </a:r>
          </a:p>
          <a:p>
            <a:pPr lvl="1">
              <a:lnSpc>
                <a:spcPct val="100000"/>
              </a:lnSpc>
            </a:pPr>
            <a:r>
              <a:rPr lang="en-US" noProof="1" smtClean="0"/>
              <a:t>WinMerge</a:t>
            </a:r>
            <a:endParaRPr lang="bg-BG" dirty="0"/>
          </a:p>
          <a:p>
            <a:pPr lvl="1">
              <a:lnSpc>
                <a:spcPct val="100000"/>
              </a:lnSpc>
            </a:pPr>
            <a:r>
              <a:rPr lang="en-US" noProof="1"/>
              <a:t>BeyondCompare</a:t>
            </a:r>
            <a:endParaRPr lang="bg-BG" dirty="0"/>
          </a:p>
          <a:p>
            <a:pPr lvl="1">
              <a:lnSpc>
                <a:spcPct val="100000"/>
              </a:lnSpc>
            </a:pPr>
            <a:r>
              <a:rPr lang="en-US" noProof="1"/>
              <a:t>CompareIt</a:t>
            </a:r>
            <a:endParaRPr lang="bg-BG" dirty="0"/>
          </a:p>
          <a:p>
            <a:pPr lvl="1">
              <a:lnSpc>
                <a:spcPct val="100000"/>
              </a:lnSpc>
            </a:pPr>
            <a:r>
              <a:rPr lang="bg-BG" noProof="1"/>
              <a:t>…</a:t>
            </a:r>
          </a:p>
        </p:txBody>
      </p:sp>
      <p:sp>
        <p:nvSpPr>
          <p:cNvPr id="7434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File Comparison / Merge Tools</a:t>
            </a:r>
          </a:p>
        </p:txBody>
      </p:sp>
      <p:pic>
        <p:nvPicPr>
          <p:cNvPr id="4098" name="Picture 2" descr="http://www.open.collab.net/jp/collabXchange/tortoisesvn/images/MergeThreePane.previe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7212" y="2667001"/>
            <a:ext cx="4384460" cy="3630881"/>
          </a:xfrm>
          <a:prstGeom prst="roundRect">
            <a:avLst>
              <a:gd name="adj" fmla="val 975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4210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B97A4E0B-AFC7-4CB4-8AEA-B5E865F2E78E}" type="slidenum">
              <a:rPr lang="en-US" smtClean="0"/>
              <a:t>3</a:t>
            </a:fld>
            <a:endParaRPr lang="en-US" dirty="0"/>
          </a:p>
        </p:txBody>
      </p:sp>
      <p:sp>
        <p:nvSpPr>
          <p:cNvPr id="578564" name="Rectangle 4"/>
          <p:cNvSpPr>
            <a:spLocks noGrp="1" noChangeArrowheads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defRPr/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Version Control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bg-BG" dirty="0" smtClean="0">
                <a:cs typeface="Arial" charset="0"/>
              </a:rPr>
              <a:t>≈</a:t>
            </a:r>
            <a:r>
              <a:rPr lang="bg-BG" dirty="0" smtClean="0"/>
              <a:t>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Software Configuration Management (SCM)</a:t>
            </a:r>
          </a:p>
          <a:p>
            <a:pPr lvl="1">
              <a:lnSpc>
                <a:spcPct val="110000"/>
              </a:lnSpc>
              <a:defRPr/>
            </a:pPr>
            <a:r>
              <a:rPr lang="en-US" dirty="0" smtClean="0"/>
              <a:t>A </a:t>
            </a:r>
            <a:r>
              <a:rPr lang="en-US" dirty="0"/>
              <a:t>software engineering </a:t>
            </a:r>
            <a:r>
              <a:rPr lang="en-US" dirty="0" smtClean="0"/>
              <a:t>discipline</a:t>
            </a:r>
          </a:p>
          <a:p>
            <a:pPr lvl="1">
              <a:lnSpc>
                <a:spcPct val="110000"/>
              </a:lnSpc>
              <a:defRPr/>
            </a:pPr>
            <a:r>
              <a:rPr lang="en-US" dirty="0" smtClean="0"/>
              <a:t>Consists of techniques, practices and tools for working on shared source code and files</a:t>
            </a:r>
          </a:p>
          <a:p>
            <a:pPr lvl="1">
              <a:lnSpc>
                <a:spcPct val="110000"/>
              </a:lnSpc>
              <a:defRPr/>
            </a:pPr>
            <a:r>
              <a:rPr lang="en-US" dirty="0" smtClean="0"/>
              <a:t>Mechanisms for management, control and tracking the changes</a:t>
            </a:r>
          </a:p>
          <a:p>
            <a:pPr lvl="1">
              <a:lnSpc>
                <a:spcPct val="110000"/>
              </a:lnSpc>
              <a:defRPr/>
            </a:pPr>
            <a:r>
              <a:rPr lang="en-US" dirty="0" smtClean="0"/>
              <a:t>Defines the process of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change management</a:t>
            </a:r>
            <a:endParaRPr lang="bg-BG" dirty="0" smtClean="0">
              <a:solidFill>
                <a:schemeClr val="tx2">
                  <a:lumMod val="75000"/>
                </a:schemeClr>
              </a:solidFill>
            </a:endParaRPr>
          </a:p>
          <a:p>
            <a:pPr lvl="1">
              <a:lnSpc>
                <a:spcPct val="110000"/>
              </a:lnSpc>
              <a:defRPr/>
            </a:pPr>
            <a:r>
              <a:rPr lang="en-US" dirty="0" smtClean="0"/>
              <a:t>Keeps track of what is happening in the project</a:t>
            </a:r>
            <a:r>
              <a:rPr lang="bg-BG" dirty="0" smtClean="0"/>
              <a:t> </a:t>
            </a:r>
            <a:r>
              <a:rPr lang="en-US" dirty="0" smtClean="0"/>
              <a:t>over the time</a:t>
            </a:r>
            <a:endParaRPr lang="bg-BG" dirty="0" smtClean="0"/>
          </a:p>
          <a:p>
            <a:pPr lvl="1">
              <a:lnSpc>
                <a:spcPct val="110000"/>
              </a:lnSpc>
              <a:defRPr/>
            </a:pPr>
            <a:r>
              <a:rPr lang="en-US" dirty="0" smtClean="0"/>
              <a:t>Solves conflicts in the changes</a:t>
            </a:r>
          </a:p>
        </p:txBody>
      </p:sp>
      <p:sp>
        <p:nvSpPr>
          <p:cNvPr id="578563" name="Rectangle 3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Software Configuration Management</a:t>
            </a:r>
            <a:r>
              <a:rPr lang="bg-BG" dirty="0"/>
              <a:t> (</a:t>
            </a:r>
            <a:r>
              <a:rPr lang="en-US" dirty="0"/>
              <a:t>SCM)</a:t>
            </a:r>
          </a:p>
        </p:txBody>
      </p:sp>
    </p:spTree>
    <p:extLst>
      <p:ext uri="{BB962C8B-B14F-4D97-AF65-F5344CB8AC3E}">
        <p14:creationId xmlns:p14="http://schemas.microsoft.com/office/powerpoint/2010/main" val="3188221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  <p:sp>
        <p:nvSpPr>
          <p:cNvPr id="7444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File Comparison</a:t>
            </a:r>
            <a:r>
              <a:rPr lang="bg-BG" dirty="0" smtClean="0"/>
              <a:t> – </a:t>
            </a:r>
            <a:r>
              <a:rPr lang="en-US" dirty="0" smtClean="0"/>
              <a:t>Example</a:t>
            </a:r>
          </a:p>
        </p:txBody>
      </p:sp>
      <p:pic>
        <p:nvPicPr>
          <p:cNvPr id="5" name="Picture 2" descr="TortoiseMerge showing two file diff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5700" y="1174499"/>
            <a:ext cx="8091160" cy="5191826"/>
          </a:xfrm>
          <a:prstGeom prst="roundRect">
            <a:avLst>
              <a:gd name="adj" fmla="val 1113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0066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18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579812" y="863307"/>
            <a:ext cx="6264126" cy="2565693"/>
          </a:xfrm>
        </p:spPr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dirty="0"/>
              <a:t>The</a:t>
            </a:r>
            <a:r>
              <a:rPr lang="bg-BG" dirty="0"/>
              <a:t/>
            </a:r>
            <a:br>
              <a:rPr lang="bg-BG" dirty="0"/>
            </a:br>
            <a:r>
              <a:rPr lang="bg-BG" dirty="0"/>
              <a:t>"Lock-Modify-Unlock</a:t>
            </a:r>
            <a:r>
              <a:rPr lang="en-US" dirty="0"/>
              <a:t>" Model</a:t>
            </a:r>
            <a:endParaRPr lang="bg-BG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4548916" flipH="1" flipV="1">
            <a:off x="3200184" y="4108075"/>
            <a:ext cx="2408876" cy="1845510"/>
          </a:xfrm>
          <a:prstGeom prst="round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16943">
            <a:off x="8098768" y="3509117"/>
            <a:ext cx="2277817" cy="2497366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8" name="Picture 2" descr="http://www.iconarchive.com/icons/aha-soft/software/256/key-icon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01012" flipH="1">
            <a:off x="5478050" y="3938667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964" y="849945"/>
            <a:ext cx="2286000" cy="2567939"/>
          </a:xfrm>
          <a:prstGeom prst="roundRect">
            <a:avLst>
              <a:gd name="adj" fmla="val 2489"/>
            </a:avLst>
          </a:prstGeom>
          <a:effectLst>
            <a:softEdge rad="31750"/>
          </a:effectLst>
        </p:spPr>
      </p:pic>
      <p:pic>
        <p:nvPicPr>
          <p:cNvPr id="6" name="Picture 8" descr="http://animalcrazekids.com/images/lock-security-icon.png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362232">
            <a:off x="2216855" y="3217801"/>
            <a:ext cx="903430" cy="9034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5662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 descr="MCj04114760000[1]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8325" y="4941889"/>
            <a:ext cx="1524000" cy="1133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  <p:sp>
        <p:nvSpPr>
          <p:cNvPr id="609283" name="Rectangle 3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The Lock-Modify-Unlock</a:t>
            </a:r>
            <a:r>
              <a:rPr lang="bg-BG" dirty="0"/>
              <a:t> </a:t>
            </a:r>
            <a:r>
              <a:rPr lang="en-US" dirty="0"/>
              <a:t>Model </a:t>
            </a:r>
            <a:r>
              <a:rPr lang="bg-BG" dirty="0"/>
              <a:t>(1)</a:t>
            </a:r>
            <a:endParaRPr lang="en-US" dirty="0"/>
          </a:p>
        </p:txBody>
      </p:sp>
      <p:sp>
        <p:nvSpPr>
          <p:cNvPr id="609284" name="AutoShape 4"/>
          <p:cNvSpPr>
            <a:spLocks noChangeArrowheads="1"/>
          </p:cNvSpPr>
          <p:nvPr/>
        </p:nvSpPr>
        <p:spPr bwMode="auto">
          <a:xfrm>
            <a:off x="5927725" y="1741489"/>
            <a:ext cx="1524000" cy="1400175"/>
          </a:xfrm>
          <a:prstGeom prst="can">
            <a:avLst>
              <a:gd name="adj" fmla="val 25796"/>
            </a:avLst>
          </a:prstGeom>
          <a:solidFill>
            <a:schemeClr val="bg1"/>
          </a:solidFill>
          <a:ln w="9525">
            <a:solidFill>
              <a:schemeClr val="tx2">
                <a:lumMod val="20000"/>
                <a:lumOff val="80000"/>
              </a:schemeClr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Repository</a:t>
            </a:r>
            <a:endParaRPr lang="bg-BG" sz="1800" b="1" dirty="0">
              <a:solidFill>
                <a:schemeClr val="tx2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charset="0"/>
            </a:endParaRPr>
          </a:p>
          <a:p>
            <a:pPr algn="ctr" eaLnBrk="1" hangingPunct="1">
              <a:lnSpc>
                <a:spcPct val="100000"/>
              </a:lnSpc>
              <a:defRPr/>
            </a:pPr>
            <a:endParaRPr lang="bg-BG" sz="1800" b="1" dirty="0">
              <a:solidFill>
                <a:schemeClr val="tx2">
                  <a:lumMod val="40000"/>
                  <a:lumOff val="60000"/>
                </a:schemeClr>
              </a:solidFill>
              <a:cs typeface="Arial" charset="0"/>
            </a:endParaRPr>
          </a:p>
          <a:p>
            <a:pPr algn="ctr" eaLnBrk="1" hangingPunct="1">
              <a:lnSpc>
                <a:spcPct val="100000"/>
              </a:lnSpc>
              <a:defRPr/>
            </a:pPr>
            <a:endParaRPr lang="bg-BG" sz="1800" b="1" dirty="0">
              <a:solidFill>
                <a:schemeClr val="tx2">
                  <a:lumMod val="40000"/>
                  <a:lumOff val="60000"/>
                </a:schemeClr>
              </a:solidFill>
              <a:cs typeface="Arial" charset="0"/>
            </a:endParaRPr>
          </a:p>
        </p:txBody>
      </p:sp>
      <p:grpSp>
        <p:nvGrpSpPr>
          <p:cNvPr id="31749" name="Group 5"/>
          <p:cNvGrpSpPr>
            <a:grpSpLocks/>
          </p:cNvGrpSpPr>
          <p:nvPr/>
        </p:nvGrpSpPr>
        <p:grpSpPr bwMode="auto">
          <a:xfrm>
            <a:off x="6232525" y="2503488"/>
            <a:ext cx="914400" cy="1219200"/>
            <a:chOff x="2400" y="1488"/>
            <a:chExt cx="576" cy="768"/>
          </a:xfrm>
        </p:grpSpPr>
        <p:pic>
          <p:nvPicPr>
            <p:cNvPr id="31764" name="Picture 6" descr="BD18200_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0" y="1488"/>
              <a:ext cx="576" cy="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09287" name="Text Box 7"/>
            <p:cNvSpPr txBox="1">
              <a:spLocks noChangeArrowheads="1"/>
            </p:cNvSpPr>
            <p:nvPr/>
          </p:nvSpPr>
          <p:spPr bwMode="auto">
            <a:xfrm>
              <a:off x="2548" y="1632"/>
              <a:ext cx="212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1800" b="1" dirty="0">
                  <a:solidFill>
                    <a:schemeClr val="bg1"/>
                  </a:solidFill>
                  <a:cs typeface="Arial" charset="0"/>
                </a:rPr>
                <a:t>A</a:t>
              </a:r>
            </a:p>
          </p:txBody>
        </p:sp>
      </p:grpSp>
      <p:grpSp>
        <p:nvGrpSpPr>
          <p:cNvPr id="31750" name="Group 8"/>
          <p:cNvGrpSpPr>
            <a:grpSpLocks/>
          </p:cNvGrpSpPr>
          <p:nvPr/>
        </p:nvGrpSpPr>
        <p:grpSpPr bwMode="auto">
          <a:xfrm>
            <a:off x="4327525" y="4418013"/>
            <a:ext cx="914400" cy="1219200"/>
            <a:chOff x="2400" y="1488"/>
            <a:chExt cx="576" cy="768"/>
          </a:xfrm>
        </p:grpSpPr>
        <p:pic>
          <p:nvPicPr>
            <p:cNvPr id="31762" name="Picture 9" descr="BD18200_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0" y="1488"/>
              <a:ext cx="576" cy="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09290" name="Text Box 10"/>
            <p:cNvSpPr txBox="1">
              <a:spLocks noChangeArrowheads="1"/>
            </p:cNvSpPr>
            <p:nvPr/>
          </p:nvSpPr>
          <p:spPr bwMode="auto">
            <a:xfrm>
              <a:off x="2548" y="1632"/>
              <a:ext cx="212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1800" b="1" dirty="0">
                  <a:solidFill>
                    <a:schemeClr val="bg1"/>
                  </a:solidFill>
                  <a:cs typeface="Arial" charset="0"/>
                </a:rPr>
                <a:t>A</a:t>
              </a:r>
            </a:p>
          </p:txBody>
        </p:sp>
      </p:grpSp>
      <p:sp>
        <p:nvSpPr>
          <p:cNvPr id="609291" name="Text Box 11"/>
          <p:cNvSpPr txBox="1">
            <a:spLocks noChangeArrowheads="1"/>
          </p:cNvSpPr>
          <p:nvPr/>
        </p:nvSpPr>
        <p:spPr bwMode="auto">
          <a:xfrm>
            <a:off x="2001837" y="1371600"/>
            <a:ext cx="3254375" cy="20928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  <a:defRPr/>
            </a:pPr>
            <a:r>
              <a:rPr lang="en-US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Andy and Bobby</a:t>
            </a:r>
            <a:br>
              <a:rPr lang="en-US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check-out file A.</a:t>
            </a:r>
          </a:p>
          <a:p>
            <a:pPr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  <a:defRPr/>
            </a:pPr>
            <a:r>
              <a:rPr lang="en-US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check-out is done without locking. They just get a local copy.</a:t>
            </a:r>
          </a:p>
        </p:txBody>
      </p:sp>
      <p:cxnSp>
        <p:nvCxnSpPr>
          <p:cNvPr id="31752" name="AutoShape 12"/>
          <p:cNvCxnSpPr>
            <a:cxnSpLocks noChangeShapeType="1"/>
            <a:stCxn id="31764" idx="2"/>
            <a:endCxn id="31762" idx="0"/>
          </p:cNvCxnSpPr>
          <p:nvPr/>
        </p:nvCxnSpPr>
        <p:spPr bwMode="auto">
          <a:xfrm rot="5400000">
            <a:off x="5389563" y="3117851"/>
            <a:ext cx="695325" cy="1905000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chemeClr val="tx2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09293" name="Text Box 13"/>
          <p:cNvSpPr txBox="1">
            <a:spLocks noChangeArrowheads="1"/>
          </p:cNvSpPr>
          <p:nvPr/>
        </p:nvSpPr>
        <p:spPr bwMode="auto">
          <a:xfrm>
            <a:off x="4944962" y="3645024"/>
            <a:ext cx="145425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Check-out</a:t>
            </a:r>
            <a:endParaRPr lang="bg-BG" sz="1800" b="1" dirty="0">
              <a:solidFill>
                <a:schemeClr val="tx2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charset="0"/>
            </a:endParaRPr>
          </a:p>
        </p:txBody>
      </p:sp>
      <p:pic>
        <p:nvPicPr>
          <p:cNvPr id="31754" name="Picture 14" descr="MCj03871500000[1]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7125" y="4256088"/>
            <a:ext cx="1524000" cy="1524000"/>
          </a:xfrm>
          <a:prstGeom prst="roundRect">
            <a:avLst>
              <a:gd name="adj" fmla="val 7316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1755" name="Group 15"/>
          <p:cNvGrpSpPr>
            <a:grpSpLocks/>
          </p:cNvGrpSpPr>
          <p:nvPr/>
        </p:nvGrpSpPr>
        <p:grpSpPr bwMode="auto">
          <a:xfrm>
            <a:off x="8213725" y="3646488"/>
            <a:ext cx="914400" cy="1219200"/>
            <a:chOff x="2400" y="1488"/>
            <a:chExt cx="576" cy="768"/>
          </a:xfrm>
        </p:grpSpPr>
        <p:pic>
          <p:nvPicPr>
            <p:cNvPr id="31760" name="Picture 16" descr="BD18200_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0" y="1488"/>
              <a:ext cx="576" cy="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09297" name="Text Box 17"/>
            <p:cNvSpPr txBox="1">
              <a:spLocks noChangeArrowheads="1"/>
            </p:cNvSpPr>
            <p:nvPr/>
          </p:nvSpPr>
          <p:spPr bwMode="auto">
            <a:xfrm>
              <a:off x="2548" y="1632"/>
              <a:ext cx="212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1800" b="1" dirty="0">
                  <a:solidFill>
                    <a:schemeClr val="bg1"/>
                  </a:solidFill>
                  <a:cs typeface="Arial" charset="0"/>
                </a:rPr>
                <a:t>A</a:t>
              </a:r>
            </a:p>
          </p:txBody>
        </p:sp>
      </p:grpSp>
      <p:cxnSp>
        <p:nvCxnSpPr>
          <p:cNvPr id="31756" name="AutoShape 18"/>
          <p:cNvCxnSpPr>
            <a:cxnSpLocks noChangeShapeType="1"/>
            <a:stCxn id="31764" idx="2"/>
            <a:endCxn id="31760" idx="0"/>
          </p:cNvCxnSpPr>
          <p:nvPr/>
        </p:nvCxnSpPr>
        <p:spPr bwMode="auto">
          <a:xfrm rot="5400000" flipH="1" flipV="1">
            <a:off x="7642225" y="2693988"/>
            <a:ext cx="76200" cy="1981200"/>
          </a:xfrm>
          <a:prstGeom prst="curvedConnector5">
            <a:avLst>
              <a:gd name="adj1" fmla="val -300000"/>
              <a:gd name="adj2" fmla="val 50000"/>
              <a:gd name="adj3" fmla="val 400000"/>
            </a:avLst>
          </a:prstGeom>
          <a:noFill/>
          <a:ln w="9525">
            <a:solidFill>
              <a:schemeClr val="tx2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09299" name="Text Box 19"/>
          <p:cNvSpPr txBox="1">
            <a:spLocks noChangeArrowheads="1"/>
          </p:cNvSpPr>
          <p:nvPr/>
        </p:nvSpPr>
        <p:spPr bwMode="auto">
          <a:xfrm>
            <a:off x="7448549" y="2996952"/>
            <a:ext cx="152717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Check-out</a:t>
            </a:r>
            <a:endParaRPr lang="bg-BG" sz="1800" b="1" dirty="0">
              <a:solidFill>
                <a:schemeClr val="tx2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charset="0"/>
            </a:endParaRPr>
          </a:p>
        </p:txBody>
      </p:sp>
      <p:sp>
        <p:nvSpPr>
          <p:cNvPr id="31758" name="Text Box 20"/>
          <p:cNvSpPr txBox="1">
            <a:spLocks noChangeArrowheads="1"/>
          </p:cNvSpPr>
          <p:nvPr/>
        </p:nvSpPr>
        <p:spPr bwMode="auto">
          <a:xfrm>
            <a:off x="3070226" y="6056313"/>
            <a:ext cx="82747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kumimoji="0" lang="en-US" sz="2000" dirty="0">
                <a:solidFill>
                  <a:schemeClr val="tx2">
                    <a:lumMod val="40000"/>
                    <a:lumOff val="60000"/>
                  </a:schemeClr>
                </a:solidFill>
                <a:cs typeface="Arial" charset="0"/>
              </a:rPr>
              <a:t>Andy</a:t>
            </a:r>
            <a:endParaRPr kumimoji="0" lang="en-US" sz="1200" noProof="1">
              <a:solidFill>
                <a:schemeClr val="tx2">
                  <a:lumMod val="40000"/>
                  <a:lumOff val="60000"/>
                </a:schemeClr>
              </a:solidFill>
              <a:cs typeface="Arial" charset="0"/>
            </a:endParaRPr>
          </a:p>
        </p:txBody>
      </p:sp>
      <p:sp>
        <p:nvSpPr>
          <p:cNvPr id="31759" name="Text Box 21"/>
          <p:cNvSpPr txBox="1">
            <a:spLocks noChangeArrowheads="1"/>
          </p:cNvSpPr>
          <p:nvPr/>
        </p:nvSpPr>
        <p:spPr bwMode="auto">
          <a:xfrm>
            <a:off x="8758238" y="5765194"/>
            <a:ext cx="98456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kumimoji="0" lang="en-US" sz="2000" dirty="0">
                <a:solidFill>
                  <a:schemeClr val="tx2">
                    <a:lumMod val="40000"/>
                    <a:lumOff val="60000"/>
                  </a:schemeClr>
                </a:solidFill>
                <a:cs typeface="Arial" charset="0"/>
              </a:rPr>
              <a:t>Bobby</a:t>
            </a:r>
            <a:endParaRPr kumimoji="0" lang="en-US" sz="1200" noProof="1">
              <a:solidFill>
                <a:schemeClr val="tx2">
                  <a:lumMod val="40000"/>
                  <a:lumOff val="60000"/>
                </a:schemeClr>
              </a:solidFill>
              <a:cs typeface="Arial" charset="0"/>
            </a:endParaRP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812" y="1727841"/>
            <a:ext cx="1246446" cy="1400174"/>
          </a:xfrm>
          <a:prstGeom prst="roundRect">
            <a:avLst>
              <a:gd name="adj" fmla="val 2489"/>
            </a:avLst>
          </a:prstGeom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4177347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 descr="MCj04114760000[1]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8325" y="4941889"/>
            <a:ext cx="1524000" cy="1133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  <p:sp>
        <p:nvSpPr>
          <p:cNvPr id="713731" name="Rectangle 3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The Lock-Modify-Unlock</a:t>
            </a:r>
            <a:r>
              <a:rPr lang="bg-BG" dirty="0"/>
              <a:t> </a:t>
            </a:r>
            <a:r>
              <a:rPr lang="en-US" dirty="0"/>
              <a:t>Model </a:t>
            </a:r>
            <a:r>
              <a:rPr lang="bg-BG" dirty="0"/>
              <a:t>(2)</a:t>
            </a:r>
            <a:endParaRPr lang="en-US" dirty="0"/>
          </a:p>
        </p:txBody>
      </p:sp>
      <p:sp>
        <p:nvSpPr>
          <p:cNvPr id="713732" name="AutoShape 4"/>
          <p:cNvSpPr>
            <a:spLocks noChangeArrowheads="1"/>
          </p:cNvSpPr>
          <p:nvPr/>
        </p:nvSpPr>
        <p:spPr bwMode="auto">
          <a:xfrm>
            <a:off x="5927725" y="1741488"/>
            <a:ext cx="1524000" cy="1447800"/>
          </a:xfrm>
          <a:prstGeom prst="can">
            <a:avLst>
              <a:gd name="adj" fmla="val 25000"/>
            </a:avLst>
          </a:prstGeom>
          <a:solidFill>
            <a:schemeClr val="bg1"/>
          </a:solidFill>
          <a:ln w="9525">
            <a:solidFill>
              <a:schemeClr val="tx2">
                <a:lumMod val="20000"/>
                <a:lumOff val="80000"/>
              </a:schemeClr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Repository</a:t>
            </a:r>
            <a:endParaRPr lang="bg-BG" sz="1800" b="1" dirty="0">
              <a:solidFill>
                <a:schemeClr val="tx2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charset="0"/>
            </a:endParaRPr>
          </a:p>
          <a:p>
            <a:pPr algn="ctr" eaLnBrk="1" hangingPunct="1">
              <a:lnSpc>
                <a:spcPct val="100000"/>
              </a:lnSpc>
              <a:defRPr/>
            </a:pPr>
            <a:endParaRPr lang="bg-BG" sz="18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  <a:p>
            <a:pPr algn="ctr" eaLnBrk="1" hangingPunct="1">
              <a:lnSpc>
                <a:spcPct val="100000"/>
              </a:lnSpc>
              <a:defRPr/>
            </a:pPr>
            <a:endParaRPr lang="bg-BG" sz="18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</p:txBody>
      </p:sp>
      <p:grpSp>
        <p:nvGrpSpPr>
          <p:cNvPr id="32773" name="Group 5"/>
          <p:cNvGrpSpPr>
            <a:grpSpLocks/>
          </p:cNvGrpSpPr>
          <p:nvPr/>
        </p:nvGrpSpPr>
        <p:grpSpPr bwMode="auto">
          <a:xfrm>
            <a:off x="6232525" y="2503488"/>
            <a:ext cx="914400" cy="1219200"/>
            <a:chOff x="2400" y="1488"/>
            <a:chExt cx="576" cy="768"/>
          </a:xfrm>
        </p:grpSpPr>
        <p:pic>
          <p:nvPicPr>
            <p:cNvPr id="32785" name="Picture 6" descr="BD18200_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0" y="1488"/>
              <a:ext cx="576" cy="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13735" name="Text Box 7"/>
            <p:cNvSpPr txBox="1">
              <a:spLocks noChangeArrowheads="1"/>
            </p:cNvSpPr>
            <p:nvPr/>
          </p:nvSpPr>
          <p:spPr bwMode="auto">
            <a:xfrm>
              <a:off x="2552" y="1632"/>
              <a:ext cx="204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1800" b="1" dirty="0">
                  <a:solidFill>
                    <a:schemeClr val="bg1"/>
                  </a:solidFill>
                  <a:cs typeface="Arial" charset="0"/>
                </a:rPr>
                <a:t>A</a:t>
              </a:r>
            </a:p>
          </p:txBody>
        </p:sp>
      </p:grpSp>
      <p:pic>
        <p:nvPicPr>
          <p:cNvPr id="32774" name="Picture 9" descr="BD18200_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7525" y="4418013"/>
            <a:ext cx="9144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3738" name="Text Box 10"/>
          <p:cNvSpPr txBox="1">
            <a:spLocks noChangeArrowheads="1"/>
          </p:cNvSpPr>
          <p:nvPr/>
        </p:nvSpPr>
        <p:spPr bwMode="auto">
          <a:xfrm>
            <a:off x="4365625" y="4508500"/>
            <a:ext cx="67999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lnSpc>
                <a:spcPct val="100000"/>
              </a:lnSpc>
              <a:defRPr/>
            </a:pPr>
            <a:r>
              <a:rPr lang="en-US" sz="1800" b="1" noProof="1">
                <a:solidFill>
                  <a:schemeClr val="bg1"/>
                </a:solidFill>
                <a:cs typeface="Arial" charset="0"/>
              </a:rPr>
              <a:t>Аndy</a:t>
            </a:r>
          </a:p>
        </p:txBody>
      </p:sp>
      <p:sp>
        <p:nvSpPr>
          <p:cNvPr id="713739" name="Text Box 11"/>
          <p:cNvSpPr txBox="1">
            <a:spLocks noChangeArrowheads="1"/>
          </p:cNvSpPr>
          <p:nvPr/>
        </p:nvSpPr>
        <p:spPr bwMode="auto">
          <a:xfrm>
            <a:off x="1979612" y="1988403"/>
            <a:ext cx="3470275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marL="282575" indent="-282575" ea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24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 marL="0" indent="0">
              <a:buNone/>
            </a:pPr>
            <a:r>
              <a:rPr lang="en-US" b="1" dirty="0"/>
              <a:t>Andy locks file A and begins modifying it.</a:t>
            </a:r>
            <a:endParaRPr lang="bg-BG" b="1" dirty="0"/>
          </a:p>
        </p:txBody>
      </p:sp>
      <p:cxnSp>
        <p:nvCxnSpPr>
          <p:cNvPr id="32777" name="AutoShape 12"/>
          <p:cNvCxnSpPr>
            <a:cxnSpLocks noChangeShapeType="1"/>
            <a:stCxn id="32785" idx="2"/>
            <a:endCxn id="32774" idx="0"/>
          </p:cNvCxnSpPr>
          <p:nvPr/>
        </p:nvCxnSpPr>
        <p:spPr bwMode="auto">
          <a:xfrm rot="5400000">
            <a:off x="5389563" y="3117851"/>
            <a:ext cx="695325" cy="1905000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chemeClr val="tx2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13741" name="Text Box 13"/>
          <p:cNvSpPr txBox="1">
            <a:spLocks noChangeArrowheads="1"/>
          </p:cNvSpPr>
          <p:nvPr/>
        </p:nvSpPr>
        <p:spPr bwMode="auto">
          <a:xfrm>
            <a:off x="5302251" y="3645024"/>
            <a:ext cx="719137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Lock</a:t>
            </a:r>
            <a:endParaRPr lang="bg-BG" sz="1800" b="1" dirty="0">
              <a:solidFill>
                <a:schemeClr val="tx2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charset="0"/>
            </a:endParaRPr>
          </a:p>
        </p:txBody>
      </p:sp>
      <p:pic>
        <p:nvPicPr>
          <p:cNvPr id="32779" name="Picture 14" descr="MCj03871500000[1]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7125" y="4256088"/>
            <a:ext cx="1524000" cy="1524000"/>
          </a:xfrm>
          <a:prstGeom prst="roundRect">
            <a:avLst>
              <a:gd name="adj" fmla="val 7316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2780" name="Group 15"/>
          <p:cNvGrpSpPr>
            <a:grpSpLocks/>
          </p:cNvGrpSpPr>
          <p:nvPr/>
        </p:nvGrpSpPr>
        <p:grpSpPr bwMode="auto">
          <a:xfrm>
            <a:off x="8213725" y="3646488"/>
            <a:ext cx="914400" cy="1219200"/>
            <a:chOff x="2400" y="1488"/>
            <a:chExt cx="576" cy="768"/>
          </a:xfrm>
        </p:grpSpPr>
        <p:pic>
          <p:nvPicPr>
            <p:cNvPr id="32783" name="Picture 16" descr="BD18200_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0" y="1488"/>
              <a:ext cx="576" cy="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13745" name="Text Box 17"/>
            <p:cNvSpPr txBox="1">
              <a:spLocks noChangeArrowheads="1"/>
            </p:cNvSpPr>
            <p:nvPr/>
          </p:nvSpPr>
          <p:spPr bwMode="auto">
            <a:xfrm>
              <a:off x="2552" y="1632"/>
              <a:ext cx="204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1800" b="1" dirty="0">
                  <a:solidFill>
                    <a:schemeClr val="bg1"/>
                  </a:solidFill>
                  <a:cs typeface="Arial" charset="0"/>
                </a:rPr>
                <a:t>A</a:t>
              </a:r>
            </a:p>
          </p:txBody>
        </p:sp>
      </p:grpSp>
      <p:sp>
        <p:nvSpPr>
          <p:cNvPr id="19" name="Text Box 20"/>
          <p:cNvSpPr txBox="1">
            <a:spLocks noChangeArrowheads="1"/>
          </p:cNvSpPr>
          <p:nvPr/>
        </p:nvSpPr>
        <p:spPr bwMode="auto">
          <a:xfrm>
            <a:off x="3070226" y="6056313"/>
            <a:ext cx="82747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kumimoji="0" lang="en-US" sz="2000" dirty="0">
                <a:solidFill>
                  <a:schemeClr val="tx2">
                    <a:lumMod val="40000"/>
                    <a:lumOff val="60000"/>
                  </a:schemeClr>
                </a:solidFill>
                <a:cs typeface="Arial" charset="0"/>
              </a:rPr>
              <a:t>Andy</a:t>
            </a:r>
            <a:endParaRPr kumimoji="0" lang="en-US" sz="1200" noProof="1">
              <a:solidFill>
                <a:schemeClr val="tx2">
                  <a:lumMod val="40000"/>
                  <a:lumOff val="60000"/>
                </a:schemeClr>
              </a:solidFill>
              <a:cs typeface="Arial" charset="0"/>
            </a:endParaRPr>
          </a:p>
        </p:txBody>
      </p:sp>
      <p:sp>
        <p:nvSpPr>
          <p:cNvPr id="20" name="Text Box 21"/>
          <p:cNvSpPr txBox="1">
            <a:spLocks noChangeArrowheads="1"/>
          </p:cNvSpPr>
          <p:nvPr/>
        </p:nvSpPr>
        <p:spPr bwMode="auto">
          <a:xfrm>
            <a:off x="8758238" y="5765194"/>
            <a:ext cx="98456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kumimoji="0" lang="en-US" sz="2000" dirty="0">
                <a:solidFill>
                  <a:schemeClr val="tx2">
                    <a:lumMod val="40000"/>
                    <a:lumOff val="60000"/>
                  </a:schemeClr>
                </a:solidFill>
                <a:cs typeface="Arial" charset="0"/>
              </a:rPr>
              <a:t>Bobby</a:t>
            </a:r>
            <a:endParaRPr kumimoji="0" lang="en-US" sz="1200" noProof="1">
              <a:solidFill>
                <a:schemeClr val="tx2">
                  <a:lumMod val="40000"/>
                  <a:lumOff val="60000"/>
                </a:schemeClr>
              </a:solidFill>
              <a:cs typeface="Arial" charset="0"/>
            </a:endParaRPr>
          </a:p>
        </p:txBody>
      </p:sp>
      <p:sp>
        <p:nvSpPr>
          <p:cNvPr id="21" name="Text Box 25"/>
          <p:cNvSpPr txBox="1">
            <a:spLocks noChangeArrowheads="1"/>
          </p:cNvSpPr>
          <p:nvPr/>
        </p:nvSpPr>
        <p:spPr bwMode="auto">
          <a:xfrm>
            <a:off x="4632324" y="5651956"/>
            <a:ext cx="153409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(Local Edit)</a:t>
            </a:r>
            <a:endParaRPr lang="bg-BG" sz="1800" b="1" dirty="0">
              <a:solidFill>
                <a:schemeClr val="tx2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charset="0"/>
            </a:endParaRPr>
          </a:p>
        </p:txBody>
      </p:sp>
      <p:pic>
        <p:nvPicPr>
          <p:cNvPr id="22" name="Picture 8" descr="http://animalcrazekids.com/images/lock-security-icon.png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3171" y="3123507"/>
            <a:ext cx="640655" cy="6406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812" y="1727841"/>
            <a:ext cx="1246446" cy="1400174"/>
          </a:xfrm>
          <a:prstGeom prst="roundRect">
            <a:avLst>
              <a:gd name="adj" fmla="val 2489"/>
            </a:avLst>
          </a:prstGeom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338051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 descr="MCj04114760000[1]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8325" y="4941889"/>
            <a:ext cx="1524000" cy="1133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  <p:sp>
        <p:nvSpPr>
          <p:cNvPr id="735235" name="Rectangle 3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The Lock-Modify-Unlock</a:t>
            </a:r>
            <a:r>
              <a:rPr lang="bg-BG" dirty="0"/>
              <a:t> </a:t>
            </a:r>
            <a:r>
              <a:rPr lang="en-US" dirty="0"/>
              <a:t>Model </a:t>
            </a:r>
            <a:r>
              <a:rPr lang="bg-BG" dirty="0"/>
              <a:t>(3)</a:t>
            </a:r>
            <a:endParaRPr lang="en-US" dirty="0"/>
          </a:p>
        </p:txBody>
      </p:sp>
      <p:sp>
        <p:nvSpPr>
          <p:cNvPr id="735236" name="AutoShape 4"/>
          <p:cNvSpPr>
            <a:spLocks noChangeArrowheads="1"/>
          </p:cNvSpPr>
          <p:nvPr/>
        </p:nvSpPr>
        <p:spPr bwMode="auto">
          <a:xfrm>
            <a:off x="5927725" y="1741488"/>
            <a:ext cx="1524000" cy="1447800"/>
          </a:xfrm>
          <a:prstGeom prst="can">
            <a:avLst>
              <a:gd name="adj" fmla="val 25000"/>
            </a:avLst>
          </a:prstGeom>
          <a:solidFill>
            <a:schemeClr val="bg1"/>
          </a:solidFill>
          <a:ln w="9525">
            <a:solidFill>
              <a:schemeClr val="tx2">
                <a:lumMod val="20000"/>
                <a:lumOff val="80000"/>
              </a:schemeClr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Repository</a:t>
            </a:r>
            <a:endParaRPr lang="bg-BG" sz="1800" b="1" dirty="0">
              <a:solidFill>
                <a:schemeClr val="tx2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charset="0"/>
            </a:endParaRPr>
          </a:p>
          <a:p>
            <a:pPr algn="ctr" eaLnBrk="1" hangingPunct="1">
              <a:lnSpc>
                <a:spcPct val="100000"/>
              </a:lnSpc>
              <a:defRPr/>
            </a:pPr>
            <a:endParaRPr lang="bg-BG" sz="18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  <a:p>
            <a:pPr algn="ctr" eaLnBrk="1" hangingPunct="1">
              <a:lnSpc>
                <a:spcPct val="100000"/>
              </a:lnSpc>
              <a:defRPr/>
            </a:pPr>
            <a:endParaRPr lang="bg-BG" sz="18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</p:txBody>
      </p:sp>
      <p:grpSp>
        <p:nvGrpSpPr>
          <p:cNvPr id="33797" name="Group 5"/>
          <p:cNvGrpSpPr>
            <a:grpSpLocks/>
          </p:cNvGrpSpPr>
          <p:nvPr/>
        </p:nvGrpSpPr>
        <p:grpSpPr bwMode="auto">
          <a:xfrm>
            <a:off x="6232525" y="2503488"/>
            <a:ext cx="914400" cy="1219200"/>
            <a:chOff x="2400" y="1488"/>
            <a:chExt cx="576" cy="768"/>
          </a:xfrm>
        </p:grpSpPr>
        <p:pic>
          <p:nvPicPr>
            <p:cNvPr id="33810" name="Picture 6" descr="BD18200_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0" y="1488"/>
              <a:ext cx="576" cy="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35239" name="Text Box 7"/>
            <p:cNvSpPr txBox="1">
              <a:spLocks noChangeArrowheads="1"/>
            </p:cNvSpPr>
            <p:nvPr/>
          </p:nvSpPr>
          <p:spPr bwMode="auto">
            <a:xfrm>
              <a:off x="2548" y="1632"/>
              <a:ext cx="212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1800" b="1" dirty="0">
                  <a:solidFill>
                    <a:schemeClr val="bg1"/>
                  </a:solidFill>
                  <a:cs typeface="Arial" charset="0"/>
                </a:rPr>
                <a:t>A</a:t>
              </a:r>
            </a:p>
          </p:txBody>
        </p:sp>
      </p:grpSp>
      <p:sp>
        <p:nvSpPr>
          <p:cNvPr id="735242" name="Text Box 10"/>
          <p:cNvSpPr txBox="1">
            <a:spLocks noChangeArrowheads="1"/>
          </p:cNvSpPr>
          <p:nvPr/>
        </p:nvSpPr>
        <p:spPr bwMode="auto">
          <a:xfrm>
            <a:off x="2014537" y="1600200"/>
            <a:ext cx="3470275" cy="17235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marL="0" indent="0" ea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tabLst>
                <a:tab pos="282575" algn="l"/>
              </a:tabLst>
              <a:defRPr sz="24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r>
              <a:rPr lang="en-US" b="1" dirty="0"/>
              <a:t>Bobby tries to lock the file too, but she can’t</a:t>
            </a:r>
            <a:r>
              <a:rPr lang="bg-BG" b="1" dirty="0"/>
              <a:t>.</a:t>
            </a:r>
          </a:p>
          <a:p>
            <a:r>
              <a:rPr lang="en-US" b="1" dirty="0"/>
              <a:t>Bobby </a:t>
            </a:r>
            <a:r>
              <a:rPr lang="en-US" b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waits</a:t>
            </a:r>
            <a:r>
              <a:rPr lang="en-US" b="1" dirty="0"/>
              <a:t> for Andy to finish and unlock the file</a:t>
            </a:r>
            <a:r>
              <a:rPr lang="bg-BG" b="1" dirty="0"/>
              <a:t>.</a:t>
            </a:r>
          </a:p>
        </p:txBody>
      </p:sp>
      <p:pic>
        <p:nvPicPr>
          <p:cNvPr id="33801" name="Picture 13" descr="MCj03871500000[1]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7125" y="4256088"/>
            <a:ext cx="1524000" cy="1524000"/>
          </a:xfrm>
          <a:prstGeom prst="roundRect">
            <a:avLst>
              <a:gd name="adj" fmla="val 7316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802" name="Group 14"/>
          <p:cNvGrpSpPr>
            <a:grpSpLocks/>
          </p:cNvGrpSpPr>
          <p:nvPr/>
        </p:nvGrpSpPr>
        <p:grpSpPr bwMode="auto">
          <a:xfrm>
            <a:off x="8213725" y="3646488"/>
            <a:ext cx="914400" cy="1219200"/>
            <a:chOff x="2400" y="1488"/>
            <a:chExt cx="576" cy="768"/>
          </a:xfrm>
        </p:grpSpPr>
        <p:pic>
          <p:nvPicPr>
            <p:cNvPr id="33808" name="Picture 15" descr="BD18200_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0" y="1488"/>
              <a:ext cx="576" cy="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35248" name="Text Box 16"/>
            <p:cNvSpPr txBox="1">
              <a:spLocks noChangeArrowheads="1"/>
            </p:cNvSpPr>
            <p:nvPr/>
          </p:nvSpPr>
          <p:spPr bwMode="auto">
            <a:xfrm>
              <a:off x="2548" y="1632"/>
              <a:ext cx="212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1800" b="1" dirty="0">
                  <a:solidFill>
                    <a:schemeClr val="bg1"/>
                  </a:solidFill>
                  <a:cs typeface="Arial" charset="0"/>
                </a:rPr>
                <a:t>A</a:t>
              </a:r>
            </a:p>
          </p:txBody>
        </p:sp>
      </p:grpSp>
      <p:cxnSp>
        <p:nvCxnSpPr>
          <p:cNvPr id="33803" name="AutoShape 17"/>
          <p:cNvCxnSpPr>
            <a:cxnSpLocks noChangeShapeType="1"/>
            <a:stCxn id="33810" idx="2"/>
            <a:endCxn id="33808" idx="0"/>
          </p:cNvCxnSpPr>
          <p:nvPr/>
        </p:nvCxnSpPr>
        <p:spPr bwMode="auto">
          <a:xfrm rot="5400000" flipH="1" flipV="1">
            <a:off x="7642225" y="2693988"/>
            <a:ext cx="76200" cy="1981200"/>
          </a:xfrm>
          <a:prstGeom prst="curvedConnector5">
            <a:avLst>
              <a:gd name="adj1" fmla="val -300000"/>
              <a:gd name="adj2" fmla="val 50000"/>
              <a:gd name="adj3" fmla="val 400000"/>
            </a:avLst>
          </a:prstGeom>
          <a:noFill/>
          <a:ln w="9525">
            <a:solidFill>
              <a:schemeClr val="tx2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35250" name="Text Box 18"/>
          <p:cNvSpPr txBox="1">
            <a:spLocks noChangeArrowheads="1"/>
          </p:cNvSpPr>
          <p:nvPr/>
        </p:nvSpPr>
        <p:spPr bwMode="auto">
          <a:xfrm>
            <a:off x="7678588" y="2996952"/>
            <a:ext cx="10668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eaLnBrk="1" hangingPunct="1">
              <a:lnSpc>
                <a:spcPct val="100000"/>
              </a:lnSpc>
              <a:spcBef>
                <a:spcPct val="50000"/>
              </a:spcBef>
              <a:defRPr kumimoji="0" sz="180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defRPr>
            </a:lvl1pPr>
          </a:lstStyle>
          <a:p>
            <a:pPr algn="ctr"/>
            <a:r>
              <a:rPr lang="en-US" b="1" dirty="0"/>
              <a:t>Wait</a:t>
            </a:r>
            <a:endParaRPr lang="bg-BG" b="1" dirty="0"/>
          </a:p>
        </p:txBody>
      </p:sp>
      <p:sp>
        <p:nvSpPr>
          <p:cNvPr id="20" name="Text Box 20"/>
          <p:cNvSpPr txBox="1">
            <a:spLocks noChangeArrowheads="1"/>
          </p:cNvSpPr>
          <p:nvPr/>
        </p:nvSpPr>
        <p:spPr bwMode="auto">
          <a:xfrm>
            <a:off x="3070226" y="6056313"/>
            <a:ext cx="82747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kumimoji="0" lang="en-US" sz="2000" dirty="0">
                <a:solidFill>
                  <a:schemeClr val="tx2">
                    <a:lumMod val="40000"/>
                    <a:lumOff val="60000"/>
                  </a:schemeClr>
                </a:solidFill>
                <a:cs typeface="Arial" charset="0"/>
              </a:rPr>
              <a:t>Andy</a:t>
            </a:r>
            <a:endParaRPr kumimoji="0" lang="en-US" sz="1200" noProof="1">
              <a:solidFill>
                <a:schemeClr val="tx2">
                  <a:lumMod val="40000"/>
                  <a:lumOff val="60000"/>
                </a:schemeClr>
              </a:solidFill>
              <a:cs typeface="Arial" charset="0"/>
            </a:endParaRPr>
          </a:p>
        </p:txBody>
      </p:sp>
      <p:sp>
        <p:nvSpPr>
          <p:cNvPr id="21" name="Text Box 21"/>
          <p:cNvSpPr txBox="1">
            <a:spLocks noChangeArrowheads="1"/>
          </p:cNvSpPr>
          <p:nvPr/>
        </p:nvSpPr>
        <p:spPr bwMode="auto">
          <a:xfrm>
            <a:off x="8758238" y="5765194"/>
            <a:ext cx="98456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kumimoji="0" lang="en-US" sz="2000" dirty="0">
                <a:solidFill>
                  <a:schemeClr val="tx2">
                    <a:lumMod val="40000"/>
                    <a:lumOff val="60000"/>
                  </a:schemeClr>
                </a:solidFill>
                <a:cs typeface="Arial" charset="0"/>
              </a:rPr>
              <a:t>Bobby</a:t>
            </a:r>
            <a:endParaRPr kumimoji="0" lang="en-US" sz="1200" noProof="1">
              <a:solidFill>
                <a:schemeClr val="tx2">
                  <a:lumMod val="40000"/>
                  <a:lumOff val="60000"/>
                </a:schemeClr>
              </a:solidFill>
              <a:cs typeface="Arial" charset="0"/>
            </a:endParaRPr>
          </a:p>
        </p:txBody>
      </p:sp>
      <p:sp>
        <p:nvSpPr>
          <p:cNvPr id="2" name="AutoShape 2" descr="data:image/jpg;base64,/9j/4AAQSkZJRgABAQAAAQABAAD/2wCEAAkGBg4QDg8QEBAQEA8OEBEQDw0QEBAPERAPFBAWFhYQEh4YGycgFxkjGRMSHzsgIycpLCwsFh4xNTAqNSYrLCkBCQoKDgwOGg8OGiwkHyQsNDUpKywpNCwuLzAtLiwsNTQtNSkpNSwtLTYtKSwpLCw1KSkvNSoxMCw0LDUvLzQsNf/AABEIAOEA4QMBIgACEQEDEQH/xAAcAAEAAgIDAQAAAAAAAAAAAAAABwgFBgEDBAL/xABZEAABAwICBAcGEQgGCQUAAAABAAIDBBEFBgcSITETNUFRYXF0FyJygZG0CBQlMjZCVHOUobGys8HD0dIjUlVigpKT0xZDU2ODohVFhIWVo6XC8BgkJjRE/8QAGwEBAAEFAQAAAAAAAAAAAAAAAAQBAgUGBwP/xAA9EQACAQMABQUMCQUAAAAAAAAAAQIDBBEFEiExQRNRcZGxBhUiMzQ1UmFyc8HhFDJTVJKywtHwFkJDgaH/2gAMAwEAAhEDEQA/AJxREQBERAEREAREQBERAEREAREQBFxdcoAiIgCIiAIiIAiIgCIiAIiIAiIgCIiAIiIAiIgCIiAIixuYcw01BTPqaqQRxM8bnuO5jB7Zxtu+oEoDIucALnYBvPQo/wA06b8Joi5kbzWTC41KexjB5nSHvf3dbqUQZy0l4ljUjoYtanohs4BriA5v51Q4euP6u7oO9Yqiy5Cyxf8AlHdPrR1D70BtmJ+iBxeoJFJTwwN5LMdUyDrJ73/KsJJnfM07hrVs0d+UOipwPFGAfiXY1oAsAAByAWAXnkxGBvrpWDo1gT8SAyNPT5mkGtHi0j+huITE+MfevUzE85U+1tRLKBzvpqj4nglYBuO04OyYAjcRrD47LOYbndzbDho5m/mvcNbxHf8AKgPfTac8cpCBXUUcjQdpfFJTPPU4Xb/lW85b08YRVFrJi+ikNh+XGtET0PbsA6XBqweH5gp6gah71ztnBSWs7oHI7/zYsdjOjzD6i5EfASH+sgszb0t9afID0oCcYKhkjWvY5r2PF2vY4Oa4c4I2ELsVZKY43l95lppTNSXu9lnOhcP71l7sP6zT4+RTTo+0nUeLx2b+Rq2NvLSONzb8+M+3Z07xygbLgbkiIgCIiAIiIAiIgCIiAIiIAiIgCIiAIiIDrqalkcb5JHBkcbXPe9xsGsaLlx6AASqt55zfPjuIHVLmUcJIgjO5se4yuH57vi2DkupO9EJmwwUUVDG60laS6Wx2inYR3p8J9vExw5VFeC0HBQgEd+/vn9Z3DxD60B6qWlZGwMYLAeUnnPOVjMTzC2MlkYD3jYT7Vp5ukpmLEzGwRsNnyDaRvazo6T96mPRJokio4o6ysjD66QB7I3i7aVp2gAH+t5zybhykgRtgWibHcSAkkHpaF1iHVJdHdvO2No1vKADzrecN9DZSAD0xWzyHlEMccIv+1rqZEQEXf+nbBrW4St6+Giv9EsTifobKYg+lq6Zh5BPGyUHoJbq28imdEBVzMGjbHMKBk1OHp2bXSwEzRtaNt3tIDmC3La3SvflHSKHFsNRfmBO0jqPKOg7ea+5WUUM6XtEEb45MQw+MRzRgyVFLGLNlaNrpYwPWvG8geu6/XAZRj2uaCCHNcNhG0EH5Qo8zdlKSjkGJYcXQvhdwj2R7ODI/rI/1edu6xPJcL50e5vNuBmdsB3nkJ3P6juPiPOpHIuLHaDsIQGyaNs9MxahbNsbURER1UQ3Nkt69v6jhtHjG2y2xV30c1pwzNElIDanrC6LV5Brt4WEjpDrN/aKsQgCIiAIiIAiIgCIiAIiIAiIgCIiAIiICs2mGodPmWSN5uyEU0TBzM4JshH70j/KulcaSvZTV++ReaRrlAeDL1OyXMVDHINZhqae7TuIFnWPRcK1wVVcqeyWg7VB80K1QQBERAEREAREQFVs6YQygzFUQQ7InSNc1g2BrJ42yag6Gl9h1BSDljEuFh1XG74rNPOW+1PxEeJaZpY9lM3XS+bRrI5ZrODqWD2sn5M+Pd8YHlQHlzB+TzPhbxs1pqFxPVU6p+IBWUVbM7d7jeFO/Xpz5KpWTQBERAEREAREQBERAEREAREQBERAEREBV/SV7Kav3yLzSNcrnSeLZpqvfIPNI1wgPHlf2SUHaqf6laoKqmWvZJh/a6b5Wq1YQHKIiAIiIAiIgKx6VPZTUeFTeaxr5Y8tII3tII6xtC+tKnspqPCpvNY18IDuz/NrYjhTx7YROHjnB+tWZVVMyVGvUYTzsDWH9mpIHxWVqwgCIiAIiIAiIgCIiAIiIAiIgCItO0oZ8dhFGyaOJs0s0oiY17i1jTqOcXuttPrbWFt+9Abil1X2kzhnHEoxNTFkUEl9V0baWJps4tOqZLv3gjfyLmTAc4ybXYg9vQKxzPowoVTSFrTbjOpFNcMo9FSm9yMJpV2Zpn6XUvx0sS+Fgcboa2DFWMrpTNU60JfK6V0xILRq3c7abNsFnlKhOM4qUXlPcWNY2M8OXj/8AI8P7XS/OarWBU+qqSWXE4YoXak0skDIpNZzNWR2qGuuNosSNoW9dy/Mv6Rb8Oq/wKPcX1vbNKtNRb5yqg5bkWIRV37meZhuxHyV1X+FO5xmkbsQd4sQqvuUbvvY/ax6y7k58xYhFXb+gGbBuxCTxYjUBP6GZwG6vn8WJS/W5XLS1k/8ALHrKcnLmLEXS6rv/AEWzmN1bUn/eTj8r1z/oHOo3VVQf9vYfleru+dn9rH8SGpLmMXpV9lNR4VN5rGvhYDFYa5mLBuIOc+rDouFc+RsriDG3Uu4Eg97qrPqdGUZxUovKe5lm4wWKEmvpBya0Vh1zK3gVPMe1/TcPB34S0fB2tfX4Q6tvHZSnTaVMbwmdkWNU/DwSetqY2sY8jnYW2Y+w9qQ09KrlZxxBOCLw4LjVPWU8dRTSNlhlF2vb8bXDe1wOwg7QvcqgIiIAiIgCIiAIiIAiIgCiL0SPF1H2v7F6l1RF6JDi6j7X9i9ARzkLSBLhdqeqjeaSUCZmzv4w8AiSO/rmOFjbxjlBmPB8z0NYAaaoilJF9QOtIOtps4eRYTBcs0ddg+HsqYWyAUkOq/a17LsHrHDaOrctB0gaL4MPpjVwTykNkY3gpA1xGsd4c2263MtBrKy0hXcXmnUbxsWYt5x19Rko8pSjnejJ6XMo1PplmJQMMrGtjEzACXRmPc+w2lhFuq3StLGaorbWSB35ve2v13+pZ/KeS8aqqSKqpsR4GOUv1WGpq2OGpI5huGNI3tPKsrJo2zA71+IU8nTI+eT50RWatb6nZw+j1KsXq7OKezg9jI8qbqPWSe01nImGVWIYxTTxRERU88Mssm3UYyNwdYndrG1gOnmBKsdZQzHo5x9os2upGjfZoe0X59kC4fo7zEf9YQeKSZvyRLDaUVHSFVTdeEUlhLa/gelOMoL6rJnsllB79FmPk3NfFftNUPs0GifMPJXR+KsqvwLGd6rX71Hqf7lznNf2snCyWUIdyvMY/wD3M+G1P4Vz3Lsy+7h8Nqfwp3qtfvUOr5lOUl6JN1ksoR7l+Zfdw+HVP3L6j0aZmburW+Osmd8rU71W33qHV8xykvROnTBlmsixF2IsjMlO8REva0uETo42sIlt60HVvfdt51qMWar7OBJdzNde/wASkCLJebGiza6If45v9GuG5JzWNra2FpO8tlDb+SNbfY6QtrejGlUrQeqsJrZsRGnCTeUjV8r5RxLEsRppBSyRQRyRufO9jmxtjY/WO1wGs47QAOfrKsbjWXqatpX0tSwSRPFj+c13I9h9q4HlUOnKOcP0lbqq5B8jF1vyPm52/E3fD6gfI1XVL6ynUVTlo5SwtoUJJYwfWQ6uowDH3YVO8upax7WscdjS5+yCdo5CTZh+vVCn5VJzVgeI0NdS+np+GncI5I5eGknLWiUgC7xcWIJt0q2wWbpVI1IKcXlPieTWGERF6FAiIgCIiAIiIAiIgCiL0SHF1H2v7F6l1RF6JDi6j7X9i9AZbJHFVB2WH5gWE0xD1Hk6JofnrN5I4qoOyw/MCw2mAeo03vkH0gXLrbzlH3n6jMT8S+g7dE3EtJ1z+cyLb1qGiXiWl8KfziRbeo2kfK6vtS7WX0vqR6AiLugivtO7kUFvBe3gRQ8p8iw+cc50uFwCWa7nvuIadtteVw32/NaLi7juvykgLYFWXShjj6rFqoknUp5HU0TeRrInFpt1uDneNZTQ2j1f3GrU+qll/sQ61VxWT14/pexaqc7Um9KxE7I6fvHAdL/XE+MDoWvQZrxFj9dlZVNeTcuE8tz17dvjWKRdJpWVvSjqQgkuj+ZMe5N72StkzTdOyRsWI2licQPTTWhssf6zw3Y9vUAevcpsila5oc0hzXAOa4G4c0i4IPKLKnqsPoVxZ8+Ehjzc0sz4Gk7TwdmvaPFrkdTQtP7otFUqMFcUFjbhpbtvH1EmhUbeqzfkRFpZLCIgFyqpZeECFNO4tiuH9nj+ncrEhV60+j1Xoezs84crChdhsIalCMebPazFzeWERFNLQiIgCIiAIiIAiIgCiL0SHF1H2v7F6l1RF6JDi6j7X9i9AZbJHFVB2WH5gWI0vD1GqPDg+masvkjiqg7LD8wLE6XB6i1PhQfTsXLbfzlH3n6jMS8U+g50ScS03hT/AE71uC07RHxNT+HP9O9bivDSPldX2n2svpfUj0H1Gy5svWAuuBlhfnXasXJ5ZbJ5YVWc/UDoMWr43C3/ALmSQeBI7hGn914VplGGmHR9JVtbW0rC+oibqTQtF3SxDaHMHK5tzs3kbtwB2DudvYW1y41HhSWM+vh+xFrxco7CCUXLmkEgggg2IOwg8xXC6aQArBaDsPdHhJkcP/sVEkjfAa1sfyseobyjk2qxKdscLHCMOHDVBaeDibyknldbc3efjVncMw6OngigiGrHCxsbBy6rRa55zy35ytO7qL2CpK2i/Cby/UkSreDzrHqREWgkwLspm3e3rv5F1r00DdpPMLeVTdH0uVuYR9fZtLJvEWQhp+43oOzs84erCBV70/cb0HZ2ecPVhAutW3i1/vtZjZbwiIpBQIiIAiIgCIiAIiIAoi9EhxdR9r+xepdUReiQ4uo+1/YvQGWyRxVQdlh+YFi9LQ9Rarrg84jWUyRxVQdlh+YFjNK49Raz/A85jXLaHnGPvF+YzMvFPo+B16IuJqfw5/pnLdI23IC0vRFxNT+HP9M5bzTt3nxKPpN4uqvtPtFN4proO9ERYosC8uJ4gyngmnk2RwRvkf4LWk2HSbW8a9SjPTnmDgaGOkae/rH3eP7mIhx8ryzyFTLG2d1cQori9vRx/wCFs5asWyEMTxB9RPNPIbyTyPkf4TnEkDo2ryoi7FGKikluMWSfoKzDwVbLRuPeVbNaMHknjBOzrZr/ALoU7KouFYi+mqIZ4zZ8EjJG9bXA2PQbW8atjhteyoginjN4542SM8FzQQD07bLnvdRacnXjXjuktvSvljqJtvLKwelERamSQshRsszr2rwMbcgc6yrRYW5lsmgKGtUlVfBYXS/l2nhWezBAen/jag7Ozzl6sIFXzT/xtQdnZ5y9WDC6Jb+LRBe8IiL3KBERAEREAREQBERAFEXokOLqPtf2L1LqiL0SHF1H2v7F6Ay2SOKqDssPzAsdpV4lrOqHzmJZHJHFVB2WH5gWP0pj1FrfBi85iXLKPnGPvF+YzMvFPo+B59EPE0Hvk/0pW/xtsAFoOhwXwin99n+lKkBRdK+V1fafaWRfgRXqCIixoCrRpTzB6cxWdzTeKnPpeLm1YydZw63l56iFPGesf9I4bU1ANpAzUh9+f3rD4idbqaVVolbr3K2mXO5lw2LtfwIlxLdE4REW9EQKedBmYeGoZKRx7+jfdg/uJCSPI/X/AHgoGW2aL8w+ksVgc42inPpebm1JCAHHoDww+IrEaatPpVnOK3raulfLKPSlLVkWZRF9RsJIA5VymMXJqMd7Mkeihi2l3NsC9q+WMAAA5F9Lotjaq2oKnx49P82EGctZ5ID0/wDG1B2dnnL1YMKven/jeg7Ozzl6sIFsNv4tfzieD3hERe5QIiIAiIgCIiAIiIAoi9EhxdR9r+xepdWpaTsl/wClcOfA0gTxOE1M4mw4VoI1HdDmuc3ouDyIDC5I4qoOyw/MC8OlDiWt8CPziNaTo6z+aInDcR1oRC9zI5JARwLr7YZeZt72PJfbstbdNJcjXYJWOaQ5ro4y1zSHNI4ePaCNhXNqtpVttIwVRbHNNPg/CMsqinSeOY69C49SIeiSf6QrfVoWhNwODM6J5gf3gfrW+rFaV8tq+0+0sg/BXQERLLHF5C2nvMGtLT0LDsjHpiYA+3cC2MHpDdY/thRJZW/kpI3G7o2OJ5SxpPxhfBw2H+xi/hM+5bZYd0NOzoRoxpZxx1t76iNOi5POSodlwrdnCqf+wi/hM+5cHB6b3PD/AAY/uU7+rYfZP8XyLPo75yoq5CtucEpfc0H8CP8ACgy9SE29K05/wIvwq6PdXGTwqTz0/Ip9H9Zi8gZg9P4bTTk60urwU3KeGZ3rievY79oLcaan1Rt3nf0dC6cNwqGBto42R3NyI2NY29rXsBvsBtXtVljo2NOo7iUcNvwY+in8Ss6mVqhERZs8iAtP3G9B2dnnD1YQKvOns+q9F7wwf89ysMFkbOWtST9b7WWS3hERSi0IiIAiIgCIiAIiIAiIgNMz5osoMWGu+8FUBZtXEBrEDc2QbngeIjkIUVVugXG4mvigqoZYHnawTSwhwvca7CNXkB3lWIRUaT3grpQ6Hs0Qs1IagQsuXcHHXSRt1jvNm7L7B5F6O5Vmz3a7/iFQrBovN0abeXFdRXLK+9yXNfu7/qFR9y57kOavdw+H1P4VYFFTkKXorqGWV+7juaPd7Ph1V+Fc9xnM/u+P4dV/gVgEVeRp+iuoZZX/ALiuZfd8Xw2r/lp3Esye74PhlZ/LVgEVeSp+iuoZZX7uHZj93wfC6z+WncLzB7vp/hNX/LVgUTk4cy6hllfu4Pj/AOkKf4RV/wAtfQ0D49+kYP49X+BT+iu1Y8xQgIaCMd/SMH8er/Ah0DY4d+Iw/wAarP8A2qfUVcIEB0fod8QM8T562nLGvaXlvDPk1Q651dZoF+sqfERVAREQBERAEREAREQBERAEREAREQBERAEREAREQBERAEREAREQBERAEREAREQBERAEREAREQBERAEREAREQBERAEREAREQBERAEREAREQBERAEREAREQBERAEREB//2Q=="/>
          <p:cNvSpPr>
            <a:spLocks noChangeAspect="1" noChangeArrowheads="1"/>
          </p:cNvSpPr>
          <p:nvPr/>
        </p:nvSpPr>
        <p:spPr bwMode="auto">
          <a:xfrm>
            <a:off x="1677987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2" name="Picture 8" descr="http://animalcrazekids.com/images/lock-security-icon.png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3171" y="3123507"/>
            <a:ext cx="640655" cy="6406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http://www.bits4beats.it/wp-content/uploads/2010/07/chronometer.png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838837">
            <a:off x="7240085" y="3310416"/>
            <a:ext cx="760412" cy="760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8" descr="BD18200_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7525" y="4418013"/>
            <a:ext cx="9144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Text Box 9"/>
          <p:cNvSpPr txBox="1">
            <a:spLocks noChangeArrowheads="1"/>
          </p:cNvSpPr>
          <p:nvPr/>
        </p:nvSpPr>
        <p:spPr bwMode="auto">
          <a:xfrm>
            <a:off x="4365625" y="4508500"/>
            <a:ext cx="67999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bg1"/>
                </a:solidFill>
                <a:cs typeface="Arial" charset="0"/>
              </a:rPr>
              <a:t>Andy</a:t>
            </a: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812" y="1727841"/>
            <a:ext cx="1246446" cy="1400174"/>
          </a:xfrm>
          <a:prstGeom prst="roundRect">
            <a:avLst>
              <a:gd name="adj" fmla="val 2489"/>
            </a:avLst>
          </a:prstGeom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765639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 descr="MCj04114760000[1]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8325" y="4941889"/>
            <a:ext cx="1524000" cy="1133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  <p:sp>
        <p:nvSpPr>
          <p:cNvPr id="717827" name="Rectangle 3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The Lock-Modify-Unlock</a:t>
            </a:r>
            <a:r>
              <a:rPr lang="bg-BG" dirty="0"/>
              <a:t> </a:t>
            </a:r>
            <a:r>
              <a:rPr lang="en-US" dirty="0"/>
              <a:t>Model </a:t>
            </a:r>
            <a:r>
              <a:rPr lang="bg-BG" dirty="0"/>
              <a:t>(4)</a:t>
            </a:r>
            <a:endParaRPr lang="en-US" dirty="0"/>
          </a:p>
        </p:txBody>
      </p:sp>
      <p:sp>
        <p:nvSpPr>
          <p:cNvPr id="717828" name="AutoShape 4"/>
          <p:cNvSpPr>
            <a:spLocks noChangeArrowheads="1"/>
          </p:cNvSpPr>
          <p:nvPr/>
        </p:nvSpPr>
        <p:spPr bwMode="auto">
          <a:xfrm>
            <a:off x="5927725" y="1741488"/>
            <a:ext cx="1524000" cy="1447800"/>
          </a:xfrm>
          <a:prstGeom prst="can">
            <a:avLst>
              <a:gd name="adj" fmla="val 25000"/>
            </a:avLst>
          </a:prstGeom>
          <a:solidFill>
            <a:schemeClr val="bg1"/>
          </a:solidFill>
          <a:ln w="9525">
            <a:solidFill>
              <a:schemeClr val="tx2">
                <a:lumMod val="20000"/>
                <a:lumOff val="80000"/>
              </a:schemeClr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Repository</a:t>
            </a:r>
            <a:endParaRPr lang="bg-BG" sz="1800" b="1" dirty="0">
              <a:solidFill>
                <a:schemeClr val="tx2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charset="0"/>
            </a:endParaRPr>
          </a:p>
          <a:p>
            <a:pPr algn="ctr" eaLnBrk="1" hangingPunct="1">
              <a:lnSpc>
                <a:spcPct val="100000"/>
              </a:lnSpc>
              <a:defRPr/>
            </a:pPr>
            <a:endParaRPr lang="bg-BG" sz="18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  <a:p>
            <a:pPr algn="ctr" eaLnBrk="1" hangingPunct="1">
              <a:lnSpc>
                <a:spcPct val="100000"/>
              </a:lnSpc>
              <a:defRPr/>
            </a:pPr>
            <a:endParaRPr lang="bg-BG" sz="18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</p:txBody>
      </p:sp>
      <p:pic>
        <p:nvPicPr>
          <p:cNvPr id="34821" name="Picture 6" descr="BD18200_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2525" y="2503488"/>
            <a:ext cx="9144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2" name="Picture 8" descr="BD18200_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7525" y="4418013"/>
            <a:ext cx="9144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833" name="Text Box 9"/>
          <p:cNvSpPr txBox="1">
            <a:spLocks noChangeArrowheads="1"/>
          </p:cNvSpPr>
          <p:nvPr/>
        </p:nvSpPr>
        <p:spPr bwMode="auto">
          <a:xfrm>
            <a:off x="4365625" y="4508500"/>
            <a:ext cx="67999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bg1"/>
                </a:solidFill>
                <a:cs typeface="Arial" charset="0"/>
              </a:rPr>
              <a:t>Andy</a:t>
            </a:r>
          </a:p>
        </p:txBody>
      </p:sp>
      <p:sp>
        <p:nvSpPr>
          <p:cNvPr id="717834" name="Text Box 10"/>
          <p:cNvSpPr txBox="1">
            <a:spLocks noChangeArrowheads="1"/>
          </p:cNvSpPr>
          <p:nvPr/>
        </p:nvSpPr>
        <p:spPr bwMode="auto">
          <a:xfrm>
            <a:off x="1962883" y="1988403"/>
            <a:ext cx="3826729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marL="0" indent="0" ea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tabLst>
                <a:tab pos="282575" algn="l"/>
              </a:tabLst>
              <a:defRPr sz="24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r>
              <a:rPr lang="en-US" b="1" dirty="0"/>
              <a:t>Andy commits his changes</a:t>
            </a:r>
            <a:br>
              <a:rPr lang="en-US" b="1" dirty="0"/>
            </a:br>
            <a:r>
              <a:rPr lang="en-US" b="1" dirty="0"/>
              <a:t>and unlocks the file.</a:t>
            </a:r>
          </a:p>
        </p:txBody>
      </p:sp>
      <p:cxnSp>
        <p:nvCxnSpPr>
          <p:cNvPr id="34825" name="AutoShape 11"/>
          <p:cNvCxnSpPr>
            <a:cxnSpLocks noChangeShapeType="1"/>
          </p:cNvCxnSpPr>
          <p:nvPr/>
        </p:nvCxnSpPr>
        <p:spPr bwMode="auto">
          <a:xfrm rot="5400000">
            <a:off x="5330825" y="3117851"/>
            <a:ext cx="695325" cy="1905000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chemeClr val="tx2">
                <a:lumMod val="20000"/>
                <a:lumOff val="80000"/>
              </a:schemeClr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17836" name="Text Box 12"/>
          <p:cNvSpPr txBox="1">
            <a:spLocks noChangeArrowheads="1"/>
          </p:cNvSpPr>
          <p:nvPr/>
        </p:nvSpPr>
        <p:spPr bwMode="auto">
          <a:xfrm>
            <a:off x="5014292" y="3644901"/>
            <a:ext cx="1223962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Commit</a:t>
            </a:r>
            <a:endParaRPr lang="en-US" sz="1800" b="1" noProof="1">
              <a:solidFill>
                <a:schemeClr val="tx2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charset="0"/>
            </a:endParaRPr>
          </a:p>
        </p:txBody>
      </p:sp>
      <p:pic>
        <p:nvPicPr>
          <p:cNvPr id="34827" name="Picture 13" descr="MCj03871500000[1]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7125" y="4256088"/>
            <a:ext cx="1524000" cy="1524000"/>
          </a:xfrm>
          <a:prstGeom prst="roundRect">
            <a:avLst>
              <a:gd name="adj" fmla="val 7316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828" name="Picture 15" descr="BD18200_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3725" y="3646488"/>
            <a:ext cx="9144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846" name="Text Box 22"/>
          <p:cNvSpPr txBox="1">
            <a:spLocks noChangeArrowheads="1"/>
          </p:cNvSpPr>
          <p:nvPr/>
        </p:nvSpPr>
        <p:spPr bwMode="auto">
          <a:xfrm>
            <a:off x="6310312" y="2565400"/>
            <a:ext cx="67999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bg1"/>
                </a:solidFill>
                <a:cs typeface="Arial" charset="0"/>
              </a:rPr>
              <a:t>Andy</a:t>
            </a:r>
          </a:p>
        </p:txBody>
      </p:sp>
      <p:sp>
        <p:nvSpPr>
          <p:cNvPr id="717847" name="Text Box 23"/>
          <p:cNvSpPr txBox="1">
            <a:spLocks noChangeArrowheads="1"/>
          </p:cNvSpPr>
          <p:nvPr/>
        </p:nvSpPr>
        <p:spPr bwMode="auto">
          <a:xfrm>
            <a:off x="8502449" y="3828256"/>
            <a:ext cx="33695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bg1"/>
                </a:solidFill>
                <a:cs typeface="Arial" charset="0"/>
              </a:rPr>
              <a:t>A</a:t>
            </a:r>
          </a:p>
        </p:txBody>
      </p:sp>
      <p:sp>
        <p:nvSpPr>
          <p:cNvPr id="17" name="Text Box 20"/>
          <p:cNvSpPr txBox="1">
            <a:spLocks noChangeArrowheads="1"/>
          </p:cNvSpPr>
          <p:nvPr/>
        </p:nvSpPr>
        <p:spPr bwMode="auto">
          <a:xfrm>
            <a:off x="3070226" y="6056313"/>
            <a:ext cx="82747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kumimoji="0" lang="en-US" sz="2000" dirty="0">
                <a:solidFill>
                  <a:schemeClr val="tx2">
                    <a:lumMod val="40000"/>
                    <a:lumOff val="60000"/>
                  </a:schemeClr>
                </a:solidFill>
                <a:cs typeface="Arial" charset="0"/>
              </a:rPr>
              <a:t>Andy</a:t>
            </a:r>
            <a:endParaRPr kumimoji="0" lang="en-US" sz="1200" noProof="1">
              <a:solidFill>
                <a:schemeClr val="tx2">
                  <a:lumMod val="40000"/>
                  <a:lumOff val="60000"/>
                </a:schemeClr>
              </a:solidFill>
              <a:cs typeface="Arial" charset="0"/>
            </a:endParaRPr>
          </a:p>
        </p:txBody>
      </p:sp>
      <p:sp>
        <p:nvSpPr>
          <p:cNvPr id="18" name="Text Box 21"/>
          <p:cNvSpPr txBox="1">
            <a:spLocks noChangeArrowheads="1"/>
          </p:cNvSpPr>
          <p:nvPr/>
        </p:nvSpPr>
        <p:spPr bwMode="auto">
          <a:xfrm>
            <a:off x="8758238" y="5765194"/>
            <a:ext cx="98456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kumimoji="0" lang="en-US" sz="2000" dirty="0">
                <a:solidFill>
                  <a:schemeClr val="tx2">
                    <a:lumMod val="40000"/>
                    <a:lumOff val="60000"/>
                  </a:schemeClr>
                </a:solidFill>
                <a:cs typeface="Arial" charset="0"/>
              </a:rPr>
              <a:t>Bobby</a:t>
            </a:r>
            <a:endParaRPr kumimoji="0" lang="en-US" sz="1200" noProof="1">
              <a:solidFill>
                <a:schemeClr val="tx2">
                  <a:lumMod val="40000"/>
                  <a:lumOff val="60000"/>
                </a:schemeClr>
              </a:solidFill>
              <a:cs typeface="Arial" charset="0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812" y="1727841"/>
            <a:ext cx="1246446" cy="1400174"/>
          </a:xfrm>
          <a:prstGeom prst="roundRect">
            <a:avLst>
              <a:gd name="adj" fmla="val 2489"/>
            </a:avLst>
          </a:prstGeom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94134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2" descr="MCj04114760000[1]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8325" y="4941889"/>
            <a:ext cx="1524000" cy="1133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  <p:sp>
        <p:nvSpPr>
          <p:cNvPr id="737283" name="Rectangle 3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The Lock-Modify-Unlock</a:t>
            </a:r>
            <a:r>
              <a:rPr lang="bg-BG" dirty="0"/>
              <a:t> </a:t>
            </a:r>
            <a:r>
              <a:rPr lang="en-US" dirty="0"/>
              <a:t>Model </a:t>
            </a:r>
            <a:r>
              <a:rPr lang="bg-BG" dirty="0"/>
              <a:t>(5)</a:t>
            </a:r>
            <a:endParaRPr lang="en-US" dirty="0"/>
          </a:p>
        </p:txBody>
      </p:sp>
      <p:sp>
        <p:nvSpPr>
          <p:cNvPr id="737284" name="AutoShape 4"/>
          <p:cNvSpPr>
            <a:spLocks noChangeArrowheads="1"/>
          </p:cNvSpPr>
          <p:nvPr/>
        </p:nvSpPr>
        <p:spPr bwMode="auto">
          <a:xfrm>
            <a:off x="5927725" y="1741488"/>
            <a:ext cx="1524000" cy="1447800"/>
          </a:xfrm>
          <a:prstGeom prst="can">
            <a:avLst>
              <a:gd name="adj" fmla="val 25000"/>
            </a:avLst>
          </a:prstGeom>
          <a:solidFill>
            <a:schemeClr val="bg1"/>
          </a:solidFill>
          <a:ln w="9525">
            <a:solidFill>
              <a:schemeClr val="tx2">
                <a:lumMod val="20000"/>
                <a:lumOff val="80000"/>
              </a:schemeClr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Repository</a:t>
            </a:r>
            <a:endParaRPr lang="bg-BG" sz="1800" b="1" dirty="0">
              <a:solidFill>
                <a:schemeClr val="tx2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charset="0"/>
            </a:endParaRPr>
          </a:p>
          <a:p>
            <a:pPr algn="ctr" eaLnBrk="1" hangingPunct="1">
              <a:lnSpc>
                <a:spcPct val="100000"/>
              </a:lnSpc>
              <a:defRPr/>
            </a:pPr>
            <a:endParaRPr lang="bg-BG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charset="0"/>
            </a:endParaRPr>
          </a:p>
          <a:p>
            <a:pPr algn="ctr" eaLnBrk="1" hangingPunct="1">
              <a:lnSpc>
                <a:spcPct val="100000"/>
              </a:lnSpc>
              <a:defRPr/>
            </a:pPr>
            <a:endParaRPr lang="bg-BG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charset="0"/>
            </a:endParaRPr>
          </a:p>
        </p:txBody>
      </p:sp>
      <p:pic>
        <p:nvPicPr>
          <p:cNvPr id="35845" name="Picture 5" descr="BD18200_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2525" y="2503488"/>
            <a:ext cx="9144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37288" name="Text Box 8"/>
          <p:cNvSpPr txBox="1">
            <a:spLocks noChangeArrowheads="1"/>
          </p:cNvSpPr>
          <p:nvPr/>
        </p:nvSpPr>
        <p:spPr bwMode="auto">
          <a:xfrm>
            <a:off x="1976438" y="1572904"/>
            <a:ext cx="3470275" cy="17235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marL="0" indent="0" ea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tabLst>
                <a:tab pos="282575" algn="l"/>
              </a:tabLst>
              <a:defRPr sz="24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r>
              <a:rPr lang="en-US" b="1" dirty="0"/>
              <a:t>Now Bobby can take the modified file and lock it</a:t>
            </a:r>
            <a:r>
              <a:rPr lang="bg-BG" b="1" dirty="0"/>
              <a:t>.</a:t>
            </a:r>
          </a:p>
          <a:p>
            <a:r>
              <a:rPr lang="en-US" b="1" dirty="0"/>
              <a:t>Bobby edits her local copy of the file.</a:t>
            </a:r>
            <a:endParaRPr lang="bg-BG" b="1" dirty="0"/>
          </a:p>
        </p:txBody>
      </p:sp>
      <p:pic>
        <p:nvPicPr>
          <p:cNvPr id="35849" name="Picture 11" descr="MCj03871500000[1]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7125" y="4256088"/>
            <a:ext cx="1524000" cy="1524000"/>
          </a:xfrm>
          <a:prstGeom prst="roundRect">
            <a:avLst>
              <a:gd name="adj" fmla="val 7316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850" name="Picture 12" descr="BD18200_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8012" y="3646488"/>
            <a:ext cx="9144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5851" name="AutoShape 13"/>
          <p:cNvCxnSpPr>
            <a:cxnSpLocks noChangeShapeType="1"/>
            <a:stCxn id="35845" idx="2"/>
            <a:endCxn id="35850" idx="0"/>
          </p:cNvCxnSpPr>
          <p:nvPr/>
        </p:nvCxnSpPr>
        <p:spPr bwMode="auto">
          <a:xfrm rot="5400000" flipH="1" flipV="1">
            <a:off x="7649368" y="2686844"/>
            <a:ext cx="76200" cy="1995487"/>
          </a:xfrm>
          <a:prstGeom prst="curvedConnector5">
            <a:avLst>
              <a:gd name="adj1" fmla="val -300000"/>
              <a:gd name="adj2" fmla="val 50000"/>
              <a:gd name="adj3" fmla="val 400000"/>
            </a:avLst>
          </a:prstGeom>
          <a:noFill/>
          <a:ln w="9525">
            <a:solidFill>
              <a:schemeClr val="tx2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37294" name="Text Box 14"/>
          <p:cNvSpPr txBox="1">
            <a:spLocks noChangeArrowheads="1"/>
          </p:cNvSpPr>
          <p:nvPr/>
        </p:nvSpPr>
        <p:spPr bwMode="auto">
          <a:xfrm>
            <a:off x="7691908" y="2996952"/>
            <a:ext cx="10668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Lock</a:t>
            </a:r>
            <a:endParaRPr lang="bg-BG" sz="1800" b="1" dirty="0">
              <a:solidFill>
                <a:schemeClr val="tx2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charset="0"/>
            </a:endParaRPr>
          </a:p>
        </p:txBody>
      </p:sp>
      <p:sp>
        <p:nvSpPr>
          <p:cNvPr id="737297" name="Text Box 17"/>
          <p:cNvSpPr txBox="1">
            <a:spLocks noChangeArrowheads="1"/>
          </p:cNvSpPr>
          <p:nvPr/>
        </p:nvSpPr>
        <p:spPr bwMode="auto">
          <a:xfrm>
            <a:off x="6310312" y="2565400"/>
            <a:ext cx="67999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bg1"/>
                </a:solidFill>
                <a:cs typeface="Arial" charset="0"/>
              </a:rPr>
              <a:t>Andy</a:t>
            </a:r>
          </a:p>
        </p:txBody>
      </p:sp>
      <p:sp>
        <p:nvSpPr>
          <p:cNvPr id="737298" name="Text Box 18"/>
          <p:cNvSpPr txBox="1">
            <a:spLocks noChangeArrowheads="1"/>
          </p:cNvSpPr>
          <p:nvPr/>
        </p:nvSpPr>
        <p:spPr bwMode="auto">
          <a:xfrm>
            <a:off x="8269287" y="3716338"/>
            <a:ext cx="67999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bg1"/>
                </a:solidFill>
                <a:cs typeface="Arial" charset="0"/>
              </a:rPr>
              <a:t>Andy</a:t>
            </a:r>
          </a:p>
        </p:txBody>
      </p:sp>
      <p:sp>
        <p:nvSpPr>
          <p:cNvPr id="17" name="Text Box 20"/>
          <p:cNvSpPr txBox="1">
            <a:spLocks noChangeArrowheads="1"/>
          </p:cNvSpPr>
          <p:nvPr/>
        </p:nvSpPr>
        <p:spPr bwMode="auto">
          <a:xfrm>
            <a:off x="3070226" y="6056313"/>
            <a:ext cx="82747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kumimoji="0" lang="en-US" sz="2000" dirty="0">
                <a:solidFill>
                  <a:schemeClr val="tx2">
                    <a:lumMod val="40000"/>
                    <a:lumOff val="60000"/>
                  </a:schemeClr>
                </a:solidFill>
                <a:cs typeface="Arial" charset="0"/>
              </a:rPr>
              <a:t>Andy</a:t>
            </a:r>
            <a:endParaRPr kumimoji="0" lang="en-US" sz="1200" noProof="1">
              <a:solidFill>
                <a:schemeClr val="tx2">
                  <a:lumMod val="40000"/>
                  <a:lumOff val="60000"/>
                </a:schemeClr>
              </a:solidFill>
              <a:cs typeface="Arial" charset="0"/>
            </a:endParaRPr>
          </a:p>
        </p:txBody>
      </p:sp>
      <p:sp>
        <p:nvSpPr>
          <p:cNvPr id="18" name="Text Box 21"/>
          <p:cNvSpPr txBox="1">
            <a:spLocks noChangeArrowheads="1"/>
          </p:cNvSpPr>
          <p:nvPr/>
        </p:nvSpPr>
        <p:spPr bwMode="auto">
          <a:xfrm>
            <a:off x="8758238" y="5765194"/>
            <a:ext cx="98456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kumimoji="0" lang="en-US" sz="2000" dirty="0">
                <a:solidFill>
                  <a:schemeClr val="tx2">
                    <a:lumMod val="40000"/>
                    <a:lumOff val="60000"/>
                  </a:schemeClr>
                </a:solidFill>
                <a:cs typeface="Arial" charset="0"/>
              </a:rPr>
              <a:t>Bobby</a:t>
            </a:r>
            <a:endParaRPr kumimoji="0" lang="en-US" sz="1200" noProof="1">
              <a:solidFill>
                <a:schemeClr val="tx2">
                  <a:lumMod val="40000"/>
                  <a:lumOff val="60000"/>
                </a:schemeClr>
              </a:solidFill>
              <a:cs typeface="Arial" charset="0"/>
            </a:endParaRPr>
          </a:p>
        </p:txBody>
      </p:sp>
      <p:pic>
        <p:nvPicPr>
          <p:cNvPr id="19" name="Picture 8" descr="http://animalcrazekids.com/images/lock-security-icon.png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3171" y="3123507"/>
            <a:ext cx="640655" cy="6406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 Box 25"/>
          <p:cNvSpPr txBox="1">
            <a:spLocks noChangeArrowheads="1"/>
          </p:cNvSpPr>
          <p:nvPr/>
        </p:nvSpPr>
        <p:spPr bwMode="auto">
          <a:xfrm>
            <a:off x="7213029" y="4877832"/>
            <a:ext cx="153409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(Local Edit)</a:t>
            </a:r>
            <a:endParaRPr lang="bg-BG" sz="1800" b="1" dirty="0">
              <a:solidFill>
                <a:schemeClr val="tx2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charset="0"/>
            </a:endParaRPr>
          </a:p>
        </p:txBody>
      </p:sp>
      <p:pic>
        <p:nvPicPr>
          <p:cNvPr id="21" name="Picture 8" descr="BD18200_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7525" y="4418013"/>
            <a:ext cx="9144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 Box 9"/>
          <p:cNvSpPr txBox="1">
            <a:spLocks noChangeArrowheads="1"/>
          </p:cNvSpPr>
          <p:nvPr/>
        </p:nvSpPr>
        <p:spPr bwMode="auto">
          <a:xfrm>
            <a:off x="4365625" y="4508500"/>
            <a:ext cx="67999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bg1"/>
                </a:solidFill>
                <a:cs typeface="Arial" charset="0"/>
              </a:rPr>
              <a:t>Andy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812" y="1727841"/>
            <a:ext cx="1246446" cy="1400174"/>
          </a:xfrm>
          <a:prstGeom prst="roundRect">
            <a:avLst>
              <a:gd name="adj" fmla="val 2489"/>
            </a:avLst>
          </a:prstGeom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2388335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 descr="MCj04114760000[1]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8325" y="4941889"/>
            <a:ext cx="1524000" cy="1133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  <p:sp>
        <p:nvSpPr>
          <p:cNvPr id="721923" name="Rectangle 3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The Lock-Modify-Unlock</a:t>
            </a:r>
            <a:r>
              <a:rPr lang="bg-BG" dirty="0"/>
              <a:t> </a:t>
            </a:r>
            <a:r>
              <a:rPr lang="en-US" dirty="0"/>
              <a:t>Model </a:t>
            </a:r>
            <a:r>
              <a:rPr lang="bg-BG" dirty="0"/>
              <a:t>(6)</a:t>
            </a:r>
            <a:endParaRPr lang="en-US" dirty="0"/>
          </a:p>
        </p:txBody>
      </p:sp>
      <p:sp>
        <p:nvSpPr>
          <p:cNvPr id="721924" name="AutoShape 4"/>
          <p:cNvSpPr>
            <a:spLocks noChangeArrowheads="1"/>
          </p:cNvSpPr>
          <p:nvPr/>
        </p:nvSpPr>
        <p:spPr bwMode="auto">
          <a:xfrm>
            <a:off x="5927725" y="1741488"/>
            <a:ext cx="1524000" cy="1447800"/>
          </a:xfrm>
          <a:prstGeom prst="can">
            <a:avLst>
              <a:gd name="adj" fmla="val 25000"/>
            </a:avLst>
          </a:prstGeom>
          <a:solidFill>
            <a:schemeClr val="bg1"/>
          </a:solidFill>
          <a:ln w="9525">
            <a:solidFill>
              <a:schemeClr val="tx2">
                <a:lumMod val="20000"/>
                <a:lumOff val="80000"/>
              </a:schemeClr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Repository</a:t>
            </a:r>
            <a:endParaRPr lang="bg-BG" sz="1800" b="1" dirty="0">
              <a:solidFill>
                <a:schemeClr val="tx2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charset="0"/>
            </a:endParaRPr>
          </a:p>
          <a:p>
            <a:pPr algn="ctr" eaLnBrk="1" hangingPunct="1">
              <a:lnSpc>
                <a:spcPct val="100000"/>
              </a:lnSpc>
              <a:defRPr/>
            </a:pPr>
            <a:endParaRPr lang="bg-BG" sz="18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  <a:p>
            <a:pPr algn="ctr" eaLnBrk="1" hangingPunct="1">
              <a:lnSpc>
                <a:spcPct val="100000"/>
              </a:lnSpc>
              <a:defRPr/>
            </a:pPr>
            <a:endParaRPr lang="bg-BG" sz="18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</p:txBody>
      </p:sp>
      <p:pic>
        <p:nvPicPr>
          <p:cNvPr id="36869" name="Picture 5" descr="BD18200_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6812" y="2492375"/>
            <a:ext cx="9144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21928" name="Text Box 8"/>
          <p:cNvSpPr txBox="1">
            <a:spLocks noChangeArrowheads="1"/>
          </p:cNvSpPr>
          <p:nvPr/>
        </p:nvSpPr>
        <p:spPr bwMode="auto">
          <a:xfrm>
            <a:off x="2029078" y="1847671"/>
            <a:ext cx="3150934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marL="0" indent="0" ea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tabLst>
                <a:tab pos="282575" algn="l"/>
              </a:tabLst>
              <a:defRPr sz="24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r>
              <a:rPr lang="en-US" b="1" dirty="0"/>
              <a:t>Bobby finishes, commits her changes and unlocks the file.</a:t>
            </a:r>
            <a:endParaRPr lang="bg-BG" b="1" dirty="0"/>
          </a:p>
        </p:txBody>
      </p:sp>
      <p:pic>
        <p:nvPicPr>
          <p:cNvPr id="36873" name="Picture 11" descr="MCj03871500000[1]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7125" y="4256088"/>
            <a:ext cx="1524000" cy="1524000"/>
          </a:xfrm>
          <a:prstGeom prst="roundRect">
            <a:avLst>
              <a:gd name="adj" fmla="val 7316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874" name="Picture 12" descr="BD18200_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5000" y="3644900"/>
            <a:ext cx="9144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6875" name="AutoShape 13"/>
          <p:cNvCxnSpPr>
            <a:cxnSpLocks noChangeShapeType="1"/>
            <a:stCxn id="36869" idx="2"/>
            <a:endCxn id="36874" idx="0"/>
          </p:cNvCxnSpPr>
          <p:nvPr/>
        </p:nvCxnSpPr>
        <p:spPr bwMode="auto">
          <a:xfrm rot="5400000" flipH="1" flipV="1">
            <a:off x="7674768" y="2674144"/>
            <a:ext cx="66675" cy="2008188"/>
          </a:xfrm>
          <a:prstGeom prst="curvedConnector5">
            <a:avLst>
              <a:gd name="adj1" fmla="val -342857"/>
              <a:gd name="adj2" fmla="val 50000"/>
              <a:gd name="adj3" fmla="val 442857"/>
            </a:avLst>
          </a:prstGeom>
          <a:noFill/>
          <a:ln w="9525">
            <a:solidFill>
              <a:schemeClr val="tx2">
                <a:lumMod val="20000"/>
                <a:lumOff val="80000"/>
              </a:schemeClr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21934" name="Text Box 14"/>
          <p:cNvSpPr txBox="1">
            <a:spLocks noChangeArrowheads="1"/>
          </p:cNvSpPr>
          <p:nvPr/>
        </p:nvSpPr>
        <p:spPr bwMode="auto">
          <a:xfrm>
            <a:off x="7691908" y="2996952"/>
            <a:ext cx="10668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Commit</a:t>
            </a:r>
            <a:endParaRPr lang="bg-BG" sz="1800" b="1" dirty="0">
              <a:solidFill>
                <a:schemeClr val="tx2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charset="0"/>
            </a:endParaRPr>
          </a:p>
        </p:txBody>
      </p:sp>
      <p:sp>
        <p:nvSpPr>
          <p:cNvPr id="721937" name="Text Box 17"/>
          <p:cNvSpPr txBox="1">
            <a:spLocks noChangeArrowheads="1"/>
          </p:cNvSpPr>
          <p:nvPr/>
        </p:nvSpPr>
        <p:spPr bwMode="auto">
          <a:xfrm>
            <a:off x="6301924" y="2565401"/>
            <a:ext cx="792589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1800" b="1" dirty="0">
                <a:solidFill>
                  <a:schemeClr val="bg1"/>
                </a:solidFill>
                <a:cs typeface="Arial" charset="0"/>
              </a:rPr>
              <a:t>Andy</a:t>
            </a:r>
            <a:endParaRPr lang="bg-BG" sz="1800" b="1" dirty="0">
              <a:solidFill>
                <a:schemeClr val="bg1"/>
              </a:solidFill>
              <a:cs typeface="Arial" charset="0"/>
            </a:endParaRPr>
          </a:p>
          <a:p>
            <a:pPr algn="ctr">
              <a:defRPr/>
            </a:pPr>
            <a:r>
              <a:rPr lang="en-US" sz="1800" b="1" dirty="0">
                <a:solidFill>
                  <a:schemeClr val="bg1"/>
                </a:solidFill>
                <a:cs typeface="Arial" charset="0"/>
              </a:rPr>
              <a:t>Bobby</a:t>
            </a:r>
          </a:p>
        </p:txBody>
      </p:sp>
      <p:sp>
        <p:nvSpPr>
          <p:cNvPr id="721938" name="Text Box 18"/>
          <p:cNvSpPr txBox="1">
            <a:spLocks noChangeArrowheads="1"/>
          </p:cNvSpPr>
          <p:nvPr/>
        </p:nvSpPr>
        <p:spPr bwMode="auto">
          <a:xfrm>
            <a:off x="8310112" y="3716339"/>
            <a:ext cx="792589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1800" b="1" dirty="0">
                <a:solidFill>
                  <a:schemeClr val="bg1"/>
                </a:solidFill>
                <a:cs typeface="Arial" charset="0"/>
              </a:rPr>
              <a:t>Andy</a:t>
            </a:r>
          </a:p>
          <a:p>
            <a:pPr algn="ctr">
              <a:defRPr/>
            </a:pPr>
            <a:r>
              <a:rPr lang="en-US" sz="1800" b="1" dirty="0">
                <a:solidFill>
                  <a:schemeClr val="bg1"/>
                </a:solidFill>
                <a:cs typeface="Arial" charset="0"/>
              </a:rPr>
              <a:t>Bobby</a:t>
            </a:r>
          </a:p>
        </p:txBody>
      </p:sp>
      <p:sp>
        <p:nvSpPr>
          <p:cNvPr id="17" name="Text Box 20"/>
          <p:cNvSpPr txBox="1">
            <a:spLocks noChangeArrowheads="1"/>
          </p:cNvSpPr>
          <p:nvPr/>
        </p:nvSpPr>
        <p:spPr bwMode="auto">
          <a:xfrm>
            <a:off x="3070226" y="6056313"/>
            <a:ext cx="82747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kumimoji="0" lang="en-US" sz="2000" dirty="0">
                <a:solidFill>
                  <a:schemeClr val="tx2">
                    <a:lumMod val="40000"/>
                    <a:lumOff val="60000"/>
                  </a:schemeClr>
                </a:solidFill>
                <a:cs typeface="Arial" charset="0"/>
              </a:rPr>
              <a:t>Andy</a:t>
            </a:r>
            <a:endParaRPr kumimoji="0" lang="en-US" sz="1200" noProof="1">
              <a:solidFill>
                <a:schemeClr val="tx2">
                  <a:lumMod val="40000"/>
                  <a:lumOff val="60000"/>
                </a:schemeClr>
              </a:solidFill>
              <a:cs typeface="Arial" charset="0"/>
            </a:endParaRPr>
          </a:p>
        </p:txBody>
      </p:sp>
      <p:sp>
        <p:nvSpPr>
          <p:cNvPr id="18" name="Text Box 21"/>
          <p:cNvSpPr txBox="1">
            <a:spLocks noChangeArrowheads="1"/>
          </p:cNvSpPr>
          <p:nvPr/>
        </p:nvSpPr>
        <p:spPr bwMode="auto">
          <a:xfrm>
            <a:off x="8758238" y="5765194"/>
            <a:ext cx="98456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kumimoji="0" lang="en-US" sz="2000" dirty="0">
                <a:solidFill>
                  <a:schemeClr val="tx2">
                    <a:lumMod val="40000"/>
                    <a:lumOff val="60000"/>
                  </a:schemeClr>
                </a:solidFill>
                <a:cs typeface="Arial" charset="0"/>
              </a:rPr>
              <a:t>Bobby</a:t>
            </a:r>
            <a:endParaRPr kumimoji="0" lang="en-US" sz="1200" noProof="1">
              <a:solidFill>
                <a:schemeClr val="tx2">
                  <a:lumMod val="40000"/>
                  <a:lumOff val="60000"/>
                </a:schemeClr>
              </a:solidFill>
              <a:cs typeface="Arial" charset="0"/>
            </a:endParaRPr>
          </a:p>
        </p:txBody>
      </p:sp>
      <p:pic>
        <p:nvPicPr>
          <p:cNvPr id="19" name="Picture 8" descr="BD18200_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7525" y="4418013"/>
            <a:ext cx="9144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 Box 9"/>
          <p:cNvSpPr txBox="1">
            <a:spLocks noChangeArrowheads="1"/>
          </p:cNvSpPr>
          <p:nvPr/>
        </p:nvSpPr>
        <p:spPr bwMode="auto">
          <a:xfrm>
            <a:off x="4365625" y="4508500"/>
            <a:ext cx="67999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bg1"/>
                </a:solidFill>
                <a:cs typeface="Arial" charset="0"/>
              </a:rPr>
              <a:t>Andy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812" y="1727841"/>
            <a:ext cx="1246446" cy="1400174"/>
          </a:xfrm>
          <a:prstGeom prst="roundRect">
            <a:avLst>
              <a:gd name="adj" fmla="val 2489"/>
            </a:avLst>
          </a:prstGeom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3763032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2" descr="MCj04114760000[1]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8325" y="4941889"/>
            <a:ext cx="1524000" cy="1133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  <p:sp>
        <p:nvSpPr>
          <p:cNvPr id="723971" name="Rectangle 3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The Lock-Modify-Unlock</a:t>
            </a:r>
            <a:r>
              <a:rPr lang="bg-BG" dirty="0"/>
              <a:t> </a:t>
            </a:r>
            <a:r>
              <a:rPr lang="en-US" dirty="0"/>
              <a:t>Model </a:t>
            </a:r>
            <a:r>
              <a:rPr lang="bg-BG" dirty="0"/>
              <a:t>(7)</a:t>
            </a:r>
            <a:endParaRPr lang="en-US" dirty="0"/>
          </a:p>
        </p:txBody>
      </p:sp>
      <p:sp>
        <p:nvSpPr>
          <p:cNvPr id="723972" name="AutoShape 4"/>
          <p:cNvSpPr>
            <a:spLocks noChangeArrowheads="1"/>
          </p:cNvSpPr>
          <p:nvPr/>
        </p:nvSpPr>
        <p:spPr bwMode="auto">
          <a:xfrm>
            <a:off x="5927725" y="1741488"/>
            <a:ext cx="1524000" cy="1447800"/>
          </a:xfrm>
          <a:prstGeom prst="can">
            <a:avLst>
              <a:gd name="adj" fmla="val 25000"/>
            </a:avLst>
          </a:prstGeom>
          <a:solidFill>
            <a:schemeClr val="bg1"/>
          </a:solidFill>
          <a:ln w="9525">
            <a:solidFill>
              <a:schemeClr val="tx2">
                <a:lumMod val="20000"/>
                <a:lumOff val="80000"/>
              </a:schemeClr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Repository</a:t>
            </a:r>
            <a:endParaRPr lang="bg-BG" sz="1800" b="1" dirty="0">
              <a:solidFill>
                <a:schemeClr val="tx2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charset="0"/>
            </a:endParaRPr>
          </a:p>
          <a:p>
            <a:pPr algn="ctr" eaLnBrk="1" hangingPunct="1">
              <a:lnSpc>
                <a:spcPct val="100000"/>
              </a:lnSpc>
              <a:defRPr/>
            </a:pPr>
            <a:endParaRPr lang="bg-BG" sz="18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  <a:p>
            <a:pPr algn="ctr" eaLnBrk="1" hangingPunct="1">
              <a:lnSpc>
                <a:spcPct val="100000"/>
              </a:lnSpc>
              <a:defRPr/>
            </a:pPr>
            <a:endParaRPr lang="bg-BG" sz="18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</p:txBody>
      </p:sp>
      <p:pic>
        <p:nvPicPr>
          <p:cNvPr id="37893" name="Picture 5" descr="BD18200_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6812" y="2492375"/>
            <a:ext cx="9144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894" name="Picture 6" descr="BD18200_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5625" y="4437063"/>
            <a:ext cx="9144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23975" name="Text Box 7"/>
          <p:cNvSpPr txBox="1">
            <a:spLocks noChangeArrowheads="1"/>
          </p:cNvSpPr>
          <p:nvPr/>
        </p:nvSpPr>
        <p:spPr bwMode="auto">
          <a:xfrm>
            <a:off x="4420737" y="4508501"/>
            <a:ext cx="792589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1800" b="1" dirty="0">
                <a:solidFill>
                  <a:schemeClr val="bg1"/>
                </a:solidFill>
                <a:cs typeface="Arial" charset="0"/>
              </a:rPr>
              <a:t>Andy</a:t>
            </a:r>
            <a:endParaRPr lang="bg-BG" sz="1800" b="1" dirty="0">
              <a:solidFill>
                <a:schemeClr val="bg1"/>
              </a:solidFill>
              <a:cs typeface="Arial" charset="0"/>
            </a:endParaRPr>
          </a:p>
          <a:p>
            <a:pPr algn="ctr">
              <a:defRPr/>
            </a:pPr>
            <a:r>
              <a:rPr lang="en-US" sz="1800" b="1" dirty="0">
                <a:solidFill>
                  <a:schemeClr val="bg1"/>
                </a:solidFill>
                <a:cs typeface="Arial" charset="0"/>
              </a:rPr>
              <a:t>Bobby</a:t>
            </a:r>
          </a:p>
        </p:txBody>
      </p:sp>
      <p:sp>
        <p:nvSpPr>
          <p:cNvPr id="723976" name="Text Box 8"/>
          <p:cNvSpPr txBox="1">
            <a:spLocks noChangeArrowheads="1"/>
          </p:cNvSpPr>
          <p:nvPr/>
        </p:nvSpPr>
        <p:spPr bwMode="auto">
          <a:xfrm>
            <a:off x="2014537" y="1847671"/>
            <a:ext cx="3470275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marL="0" indent="0" ea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tabLst>
                <a:tab pos="282575" algn="l"/>
              </a:tabLst>
              <a:defRPr sz="24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r>
              <a:rPr lang="en-US" b="1" dirty="0"/>
              <a:t>Andy updates the changes from the repository.</a:t>
            </a:r>
            <a:endParaRPr lang="bg-BG" b="1" dirty="0"/>
          </a:p>
        </p:txBody>
      </p:sp>
      <p:pic>
        <p:nvPicPr>
          <p:cNvPr id="37897" name="Picture 9" descr="MCj03871500000[1]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7125" y="4256088"/>
            <a:ext cx="1524000" cy="1524000"/>
          </a:xfrm>
          <a:prstGeom prst="roundRect">
            <a:avLst>
              <a:gd name="adj" fmla="val 7316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898" name="Picture 10" descr="BD18200_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5000" y="3644900"/>
            <a:ext cx="9144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23983" name="Text Box 15"/>
          <p:cNvSpPr txBox="1">
            <a:spLocks noChangeArrowheads="1"/>
          </p:cNvSpPr>
          <p:nvPr/>
        </p:nvSpPr>
        <p:spPr bwMode="auto">
          <a:xfrm>
            <a:off x="6301924" y="2565401"/>
            <a:ext cx="792589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1800" b="1" dirty="0">
                <a:solidFill>
                  <a:schemeClr val="bg1"/>
                </a:solidFill>
                <a:cs typeface="Arial" charset="0"/>
              </a:rPr>
              <a:t>Andy</a:t>
            </a:r>
            <a:endParaRPr lang="bg-BG" sz="1800" b="1" dirty="0">
              <a:solidFill>
                <a:schemeClr val="bg1"/>
              </a:solidFill>
              <a:cs typeface="Arial" charset="0"/>
            </a:endParaRPr>
          </a:p>
          <a:p>
            <a:pPr algn="ctr">
              <a:defRPr/>
            </a:pPr>
            <a:r>
              <a:rPr lang="en-US" sz="1800" b="1" dirty="0">
                <a:solidFill>
                  <a:schemeClr val="bg1"/>
                </a:solidFill>
                <a:cs typeface="Arial" charset="0"/>
              </a:rPr>
              <a:t>Bobby</a:t>
            </a:r>
          </a:p>
        </p:txBody>
      </p:sp>
      <p:sp>
        <p:nvSpPr>
          <p:cNvPr id="723984" name="Text Box 16"/>
          <p:cNvSpPr txBox="1">
            <a:spLocks noChangeArrowheads="1"/>
          </p:cNvSpPr>
          <p:nvPr/>
        </p:nvSpPr>
        <p:spPr bwMode="auto">
          <a:xfrm>
            <a:off x="8310112" y="3716339"/>
            <a:ext cx="792589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1800" b="1" dirty="0">
                <a:solidFill>
                  <a:schemeClr val="bg1"/>
                </a:solidFill>
                <a:cs typeface="Arial" charset="0"/>
              </a:rPr>
              <a:t>Andy</a:t>
            </a:r>
          </a:p>
          <a:p>
            <a:pPr algn="ctr">
              <a:defRPr/>
            </a:pPr>
            <a:r>
              <a:rPr lang="en-US" sz="1800" b="1" dirty="0">
                <a:solidFill>
                  <a:schemeClr val="bg1"/>
                </a:solidFill>
                <a:cs typeface="Arial" charset="0"/>
              </a:rPr>
              <a:t>Bobby</a:t>
            </a:r>
          </a:p>
        </p:txBody>
      </p:sp>
      <p:cxnSp>
        <p:nvCxnSpPr>
          <p:cNvPr id="37903" name="AutoShape 17"/>
          <p:cNvCxnSpPr>
            <a:cxnSpLocks noChangeShapeType="1"/>
          </p:cNvCxnSpPr>
          <p:nvPr/>
        </p:nvCxnSpPr>
        <p:spPr bwMode="auto">
          <a:xfrm rot="5400000">
            <a:off x="5389563" y="3117851"/>
            <a:ext cx="695325" cy="1905000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chemeClr val="tx2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23986" name="Text Box 18"/>
          <p:cNvSpPr txBox="1">
            <a:spLocks noChangeArrowheads="1"/>
          </p:cNvSpPr>
          <p:nvPr/>
        </p:nvSpPr>
        <p:spPr bwMode="auto">
          <a:xfrm>
            <a:off x="5157787" y="3645024"/>
            <a:ext cx="10668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Update</a:t>
            </a:r>
            <a:endParaRPr lang="bg-BG" sz="1800" b="1" dirty="0">
              <a:solidFill>
                <a:schemeClr val="tx2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charset="0"/>
            </a:endParaRPr>
          </a:p>
        </p:txBody>
      </p:sp>
      <p:sp>
        <p:nvSpPr>
          <p:cNvPr id="17" name="Text Box 20"/>
          <p:cNvSpPr txBox="1">
            <a:spLocks noChangeArrowheads="1"/>
          </p:cNvSpPr>
          <p:nvPr/>
        </p:nvSpPr>
        <p:spPr bwMode="auto">
          <a:xfrm>
            <a:off x="3070226" y="6056313"/>
            <a:ext cx="82747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kumimoji="0" lang="en-US" sz="2000" dirty="0">
                <a:solidFill>
                  <a:schemeClr val="tx2">
                    <a:lumMod val="40000"/>
                    <a:lumOff val="60000"/>
                  </a:schemeClr>
                </a:solidFill>
                <a:cs typeface="Arial" charset="0"/>
              </a:rPr>
              <a:t>Andy</a:t>
            </a:r>
            <a:endParaRPr kumimoji="0" lang="en-US" sz="1200" noProof="1">
              <a:solidFill>
                <a:schemeClr val="tx2">
                  <a:lumMod val="40000"/>
                  <a:lumOff val="60000"/>
                </a:schemeClr>
              </a:solidFill>
              <a:cs typeface="Arial" charset="0"/>
            </a:endParaRPr>
          </a:p>
        </p:txBody>
      </p:sp>
      <p:sp>
        <p:nvSpPr>
          <p:cNvPr id="18" name="Text Box 21"/>
          <p:cNvSpPr txBox="1">
            <a:spLocks noChangeArrowheads="1"/>
          </p:cNvSpPr>
          <p:nvPr/>
        </p:nvSpPr>
        <p:spPr bwMode="auto">
          <a:xfrm>
            <a:off x="8758238" y="5765194"/>
            <a:ext cx="98456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kumimoji="0" lang="en-US" sz="2000" dirty="0">
                <a:solidFill>
                  <a:schemeClr val="tx2">
                    <a:lumMod val="40000"/>
                    <a:lumOff val="60000"/>
                  </a:schemeClr>
                </a:solidFill>
                <a:cs typeface="Arial" charset="0"/>
              </a:rPr>
              <a:t>Bobby</a:t>
            </a:r>
            <a:endParaRPr kumimoji="0" lang="en-US" sz="1200" noProof="1">
              <a:solidFill>
                <a:schemeClr val="tx2">
                  <a:lumMod val="40000"/>
                  <a:lumOff val="60000"/>
                </a:schemeClr>
              </a:solidFill>
              <a:cs typeface="Arial" charset="0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812" y="1727841"/>
            <a:ext cx="1246446" cy="1400174"/>
          </a:xfrm>
          <a:prstGeom prst="roundRect">
            <a:avLst>
              <a:gd name="adj" fmla="val 2489"/>
            </a:avLst>
          </a:prstGeom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1957935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33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062866" y="622834"/>
            <a:ext cx="8070146" cy="234315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The</a:t>
            </a:r>
            <a:r>
              <a:rPr lang="bg-BG" dirty="0" smtClean="0"/>
              <a:t/>
            </a:r>
            <a:br>
              <a:rPr lang="bg-BG" dirty="0" smtClean="0"/>
            </a:br>
            <a:r>
              <a:rPr lang="en-US" dirty="0" smtClean="0"/>
              <a:t>"Copy-Modify-Merge" Model</a:t>
            </a:r>
            <a:endParaRPr lang="bg-BG" dirty="0"/>
          </a:p>
        </p:txBody>
      </p:sp>
      <p:pic>
        <p:nvPicPr>
          <p:cNvPr id="5122" name="Picture 2" descr="ImageFigure 5Workflow in a VCS utilizing optimistic versionin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7006" y="3094578"/>
            <a:ext cx="4615854" cy="3214742"/>
          </a:xfrm>
          <a:prstGeom prst="roundRect">
            <a:avLst>
              <a:gd name="adj" fmla="val 353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http://svn.apache.org/repos/asf/subversion/trunk/notes/logo/256-colour/subversion_logo-384x33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120" y="3851593"/>
            <a:ext cx="1967092" cy="1700712"/>
          </a:xfrm>
          <a:prstGeom prst="roundRect">
            <a:avLst>
              <a:gd name="adj" fmla="val 3541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0250" y="3851593"/>
            <a:ext cx="1736840" cy="1700712"/>
          </a:xfrm>
          <a:prstGeom prst="roundRect">
            <a:avLst>
              <a:gd name="adj" fmla="val 3541"/>
            </a:avLst>
          </a:prstGeom>
          <a:noFill/>
        </p:spPr>
      </p:pic>
    </p:spTree>
    <p:extLst>
      <p:ext uri="{BB962C8B-B14F-4D97-AF65-F5344CB8AC3E}">
        <p14:creationId xmlns:p14="http://schemas.microsoft.com/office/powerpoint/2010/main" val="3000021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ltGray">
          <a:xfrm rot="-5739108">
            <a:off x="3780631" y="1384692"/>
            <a:ext cx="4595813" cy="4749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84035" name="Text Box 3"/>
          <p:cNvSpPr txBox="1">
            <a:spLocks noChangeArrowheads="1"/>
          </p:cNvSpPr>
          <p:nvPr/>
        </p:nvSpPr>
        <p:spPr bwMode="auto">
          <a:xfrm>
            <a:off x="5385204" y="5271685"/>
            <a:ext cx="136761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Source Code</a:t>
            </a:r>
          </a:p>
        </p:txBody>
      </p:sp>
      <p:sp>
        <p:nvSpPr>
          <p:cNvPr id="684036" name="Text Box 4"/>
          <p:cNvSpPr txBox="1">
            <a:spLocks noChangeArrowheads="1"/>
          </p:cNvSpPr>
          <p:nvPr/>
        </p:nvSpPr>
        <p:spPr bwMode="auto">
          <a:xfrm>
            <a:off x="6956105" y="4500736"/>
            <a:ext cx="8964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Models</a:t>
            </a:r>
          </a:p>
        </p:txBody>
      </p:sp>
      <p:sp>
        <p:nvSpPr>
          <p:cNvPr id="684037" name="Text Box 5"/>
          <p:cNvSpPr txBox="1">
            <a:spLocks noChangeArrowheads="1"/>
          </p:cNvSpPr>
          <p:nvPr/>
        </p:nvSpPr>
        <p:spPr bwMode="auto">
          <a:xfrm>
            <a:off x="3925785" y="3726725"/>
            <a:ext cx="933654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</a:t>
            </a:r>
          </a:p>
          <a:p>
            <a:pPr algn="ctr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Scripts,</a:t>
            </a:r>
          </a:p>
          <a:p>
            <a:pPr algn="ctr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Final</a:t>
            </a:r>
          </a:p>
          <a:p>
            <a:pPr algn="ctr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Product</a:t>
            </a:r>
          </a:p>
        </p:txBody>
      </p:sp>
      <p:sp>
        <p:nvSpPr>
          <p:cNvPr id="684038" name="Text Box 6"/>
          <p:cNvSpPr txBox="1">
            <a:spLocks noChangeArrowheads="1"/>
          </p:cNvSpPr>
          <p:nvPr/>
        </p:nvSpPr>
        <p:spPr bwMode="auto">
          <a:xfrm>
            <a:off x="3935551" y="2436411"/>
            <a:ext cx="1047531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Text </a:t>
            </a:r>
          </a:p>
          <a:p>
            <a:pPr algn="ctr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Scripts </a:t>
            </a:r>
          </a:p>
          <a:p>
            <a:pPr algn="ctr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and Data</a:t>
            </a:r>
          </a:p>
        </p:txBody>
      </p:sp>
      <p:sp>
        <p:nvSpPr>
          <p:cNvPr id="684039" name="Text Box 7"/>
          <p:cNvSpPr txBox="1">
            <a:spLocks noChangeArrowheads="1"/>
          </p:cNvSpPr>
          <p:nvPr/>
        </p:nvSpPr>
        <p:spPr bwMode="auto">
          <a:xfrm>
            <a:off x="5612799" y="1692425"/>
            <a:ext cx="1098378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Final </a:t>
            </a:r>
          </a:p>
          <a:p>
            <a:pPr algn="ctr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Product</a:t>
            </a:r>
          </a:p>
        </p:txBody>
      </p:sp>
      <p:sp>
        <p:nvSpPr>
          <p:cNvPr id="684040" name="Text Box 8"/>
          <p:cNvSpPr txBox="1">
            <a:spLocks noChangeArrowheads="1"/>
          </p:cNvSpPr>
          <p:nvPr/>
        </p:nvSpPr>
        <p:spPr bwMode="auto">
          <a:xfrm>
            <a:off x="6567159" y="2560235"/>
            <a:ext cx="151990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Requirements</a:t>
            </a:r>
          </a:p>
        </p:txBody>
      </p:sp>
      <p:sp>
        <p:nvSpPr>
          <p:cNvPr id="9225" name="Text Box 9"/>
          <p:cNvSpPr txBox="1">
            <a:spLocks noChangeArrowheads="1"/>
          </p:cNvSpPr>
          <p:nvPr/>
        </p:nvSpPr>
        <p:spPr bwMode="auto">
          <a:xfrm>
            <a:off x="4878253" y="6167735"/>
            <a:ext cx="245772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 algn="ctr">
              <a:lnSpc>
                <a:spcPct val="100000"/>
              </a:lnSpc>
            </a:pPr>
            <a:r>
              <a:rPr kumimoji="0" lang="en-US" sz="2400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Implementation</a:t>
            </a:r>
          </a:p>
        </p:txBody>
      </p:sp>
      <p:sp>
        <p:nvSpPr>
          <p:cNvPr id="9226" name="Text Box 10"/>
          <p:cNvSpPr txBox="1">
            <a:spLocks noChangeArrowheads="1"/>
          </p:cNvSpPr>
          <p:nvPr/>
        </p:nvSpPr>
        <p:spPr bwMode="auto">
          <a:xfrm>
            <a:off x="8160424" y="4662086"/>
            <a:ext cx="121058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>
              <a:lnSpc>
                <a:spcPct val="100000"/>
              </a:lnSpc>
            </a:pPr>
            <a:r>
              <a:rPr kumimoji="0" lang="en-US" sz="2400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Design</a:t>
            </a:r>
          </a:p>
        </p:txBody>
      </p:sp>
      <p:sp>
        <p:nvSpPr>
          <p:cNvPr id="9227" name="Text Box 11"/>
          <p:cNvSpPr txBox="1">
            <a:spLocks noChangeArrowheads="1"/>
          </p:cNvSpPr>
          <p:nvPr/>
        </p:nvSpPr>
        <p:spPr bwMode="auto">
          <a:xfrm>
            <a:off x="2894012" y="4662086"/>
            <a:ext cx="95250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 algn="r">
              <a:lnSpc>
                <a:spcPct val="100000"/>
              </a:lnSpc>
            </a:pPr>
            <a:r>
              <a:rPr kumimoji="0" lang="en-US" sz="2400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</a:t>
            </a:r>
          </a:p>
        </p:txBody>
      </p:sp>
      <p:sp>
        <p:nvSpPr>
          <p:cNvPr id="9228" name="Text Box 12"/>
          <p:cNvSpPr txBox="1">
            <a:spLocks noChangeArrowheads="1"/>
          </p:cNvSpPr>
          <p:nvPr/>
        </p:nvSpPr>
        <p:spPr bwMode="auto">
          <a:xfrm>
            <a:off x="2665412" y="2291949"/>
            <a:ext cx="125508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 algn="r">
              <a:lnSpc>
                <a:spcPct val="100000"/>
              </a:lnSpc>
            </a:pPr>
            <a:r>
              <a:rPr kumimoji="0" lang="en-US" sz="2400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Testing</a:t>
            </a:r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7996174" y="2129135"/>
            <a:ext cx="145103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>
              <a:lnSpc>
                <a:spcPct val="100000"/>
              </a:lnSpc>
            </a:pPr>
            <a:r>
              <a:rPr kumimoji="0" lang="en-US" sz="2400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Analysis</a:t>
            </a:r>
          </a:p>
        </p:txBody>
      </p:sp>
      <p:sp>
        <p:nvSpPr>
          <p:cNvPr id="9230" name="Text Box 14"/>
          <p:cNvSpPr txBox="1">
            <a:spLocks noChangeArrowheads="1"/>
          </p:cNvSpPr>
          <p:nvPr/>
        </p:nvSpPr>
        <p:spPr bwMode="auto">
          <a:xfrm>
            <a:off x="5426075" y="964096"/>
            <a:ext cx="135005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>
              <a:lnSpc>
                <a:spcPct val="100000"/>
              </a:lnSpc>
            </a:pPr>
            <a:r>
              <a:rPr kumimoji="0" lang="en-US" sz="2400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Release</a:t>
            </a:r>
          </a:p>
        </p:txBody>
      </p:sp>
      <p:sp>
        <p:nvSpPr>
          <p:cNvPr id="684047" name="Text Box 15"/>
          <p:cNvSpPr txBox="1">
            <a:spLocks noChangeArrowheads="1"/>
          </p:cNvSpPr>
          <p:nvPr/>
        </p:nvSpPr>
        <p:spPr bwMode="auto">
          <a:xfrm>
            <a:off x="5440362" y="3411135"/>
            <a:ext cx="12001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 algn="ctr">
              <a:lnSpc>
                <a:spcPct val="100000"/>
              </a:lnSpc>
            </a:pPr>
            <a:r>
              <a:rPr kumimoji="0" lang="en-US" sz="3600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SCM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E3FDAD6A-C200-4F60-90B7-7029B6E4E876}" type="slidenum">
              <a:rPr lang="en-US" smtClean="0"/>
              <a:t>4</a:t>
            </a:fld>
            <a:endParaRPr lang="en-US" dirty="0"/>
          </a:p>
        </p:txBody>
      </p:sp>
      <p:sp>
        <p:nvSpPr>
          <p:cNvPr id="684048" name="Rectangle 16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en-US" dirty="0" smtClean="0"/>
              <a:t>SCM</a:t>
            </a:r>
            <a:r>
              <a:rPr lang="bg-BG" dirty="0" smtClean="0"/>
              <a:t> </a:t>
            </a:r>
            <a:r>
              <a:rPr lang="en-US" dirty="0" smtClean="0"/>
              <a:t>and the Software Development Lifecycle</a:t>
            </a:r>
          </a:p>
        </p:txBody>
      </p:sp>
    </p:spTree>
    <p:extLst>
      <p:ext uri="{BB962C8B-B14F-4D97-AF65-F5344CB8AC3E}">
        <p14:creationId xmlns:p14="http://schemas.microsoft.com/office/powerpoint/2010/main" val="966670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840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840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840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840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840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840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840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840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840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840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840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840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840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840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4035" grpId="0"/>
      <p:bldP spid="684036" grpId="0"/>
      <p:bldP spid="684037" grpId="0"/>
      <p:bldP spid="684038" grpId="0"/>
      <p:bldP spid="684039" grpId="0"/>
      <p:bldP spid="684040" grpId="0"/>
      <p:bldP spid="68404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2" descr="MCj04114760000[1]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7812" y="4886266"/>
            <a:ext cx="1524000" cy="1133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  <p:sp>
        <p:nvSpPr>
          <p:cNvPr id="711683" name="Rectangle 3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The Copy-Modify-Merge</a:t>
            </a:r>
            <a:r>
              <a:rPr lang="bg-BG" dirty="0"/>
              <a:t> </a:t>
            </a:r>
            <a:r>
              <a:rPr lang="en-US" dirty="0"/>
              <a:t>Model </a:t>
            </a:r>
            <a:r>
              <a:rPr lang="bg-BG" dirty="0"/>
              <a:t>(1)</a:t>
            </a:r>
            <a:endParaRPr lang="en-US" dirty="0"/>
          </a:p>
        </p:txBody>
      </p:sp>
      <p:sp>
        <p:nvSpPr>
          <p:cNvPr id="711684" name="AutoShape 4"/>
          <p:cNvSpPr>
            <a:spLocks noChangeArrowheads="1"/>
          </p:cNvSpPr>
          <p:nvPr/>
        </p:nvSpPr>
        <p:spPr bwMode="auto">
          <a:xfrm>
            <a:off x="5637212" y="1607828"/>
            <a:ext cx="1524000" cy="1447800"/>
          </a:xfrm>
          <a:prstGeom prst="can">
            <a:avLst>
              <a:gd name="adj" fmla="val 25000"/>
            </a:avLst>
          </a:prstGeom>
          <a:solidFill>
            <a:schemeClr val="bg1"/>
          </a:solidFill>
          <a:ln w="9525">
            <a:solidFill>
              <a:schemeClr val="tx2">
                <a:lumMod val="20000"/>
                <a:lumOff val="80000"/>
              </a:schemeClr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Repository</a:t>
            </a:r>
            <a:endParaRPr lang="bg-BG" sz="1800" b="1" dirty="0">
              <a:solidFill>
                <a:schemeClr val="tx2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charset="0"/>
            </a:endParaRPr>
          </a:p>
          <a:p>
            <a:pPr algn="ctr" eaLnBrk="1" hangingPunct="1">
              <a:lnSpc>
                <a:spcPct val="100000"/>
              </a:lnSpc>
              <a:defRPr/>
            </a:pPr>
            <a:endParaRPr lang="bg-BG" sz="18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  <a:p>
            <a:pPr algn="ctr" eaLnBrk="1" hangingPunct="1">
              <a:lnSpc>
                <a:spcPct val="100000"/>
              </a:lnSpc>
              <a:defRPr/>
            </a:pPr>
            <a:endParaRPr lang="bg-BG" sz="18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</p:txBody>
      </p:sp>
      <p:grpSp>
        <p:nvGrpSpPr>
          <p:cNvPr id="39941" name="Group 5"/>
          <p:cNvGrpSpPr>
            <a:grpSpLocks/>
          </p:cNvGrpSpPr>
          <p:nvPr/>
        </p:nvGrpSpPr>
        <p:grpSpPr bwMode="auto">
          <a:xfrm>
            <a:off x="5942012" y="2383476"/>
            <a:ext cx="914400" cy="1219200"/>
            <a:chOff x="2400" y="1488"/>
            <a:chExt cx="576" cy="768"/>
          </a:xfrm>
        </p:grpSpPr>
        <p:pic>
          <p:nvPicPr>
            <p:cNvPr id="39956" name="Picture 6" descr="BD18200_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0" y="1488"/>
              <a:ext cx="576" cy="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11687" name="Text Box 7"/>
            <p:cNvSpPr txBox="1">
              <a:spLocks noChangeArrowheads="1"/>
            </p:cNvSpPr>
            <p:nvPr/>
          </p:nvSpPr>
          <p:spPr bwMode="auto">
            <a:xfrm>
              <a:off x="2548" y="1632"/>
              <a:ext cx="212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1800" b="1" dirty="0">
                  <a:solidFill>
                    <a:schemeClr val="bg1"/>
                  </a:solidFill>
                  <a:cs typeface="Arial" charset="0"/>
                </a:rPr>
                <a:t>A</a:t>
              </a:r>
            </a:p>
          </p:txBody>
        </p:sp>
      </p:grpSp>
      <p:grpSp>
        <p:nvGrpSpPr>
          <p:cNvPr id="39942" name="Group 8"/>
          <p:cNvGrpSpPr>
            <a:grpSpLocks/>
          </p:cNvGrpSpPr>
          <p:nvPr/>
        </p:nvGrpSpPr>
        <p:grpSpPr bwMode="auto">
          <a:xfrm>
            <a:off x="4037012" y="4284353"/>
            <a:ext cx="969962" cy="1219200"/>
            <a:chOff x="2400" y="1488"/>
            <a:chExt cx="576" cy="768"/>
          </a:xfrm>
        </p:grpSpPr>
        <p:pic>
          <p:nvPicPr>
            <p:cNvPr id="39954" name="Picture 9" descr="BD18200_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0" y="1488"/>
              <a:ext cx="576" cy="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11690" name="Text Box 10"/>
            <p:cNvSpPr txBox="1">
              <a:spLocks noChangeArrowheads="1"/>
            </p:cNvSpPr>
            <p:nvPr/>
          </p:nvSpPr>
          <p:spPr bwMode="auto">
            <a:xfrm>
              <a:off x="2564" y="1632"/>
              <a:ext cx="200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1800" b="1" dirty="0">
                  <a:solidFill>
                    <a:schemeClr val="bg1"/>
                  </a:solidFill>
                  <a:cs typeface="Arial" charset="0"/>
                </a:rPr>
                <a:t>A</a:t>
              </a:r>
            </a:p>
          </p:txBody>
        </p:sp>
      </p:grpSp>
      <p:sp>
        <p:nvSpPr>
          <p:cNvPr id="711691" name="Text Box 11"/>
          <p:cNvSpPr txBox="1">
            <a:spLocks noChangeArrowheads="1"/>
          </p:cNvSpPr>
          <p:nvPr/>
        </p:nvSpPr>
        <p:spPr bwMode="auto">
          <a:xfrm>
            <a:off x="2139134" y="1309048"/>
            <a:ext cx="2507478" cy="20928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marL="0" indent="0" ea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tabLst>
                <a:tab pos="282575" algn="l"/>
              </a:tabLst>
              <a:defRPr sz="24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r>
              <a:rPr lang="en-US" b="1" dirty="0"/>
              <a:t>Andy and Bobby check-out </a:t>
            </a:r>
            <a:r>
              <a:rPr lang="en-US" b="1" dirty="0" smtClean="0"/>
              <a:t>a file </a:t>
            </a:r>
            <a:r>
              <a:rPr lang="en-US" b="1" dirty="0"/>
              <a:t>A.</a:t>
            </a:r>
            <a:endParaRPr lang="bg-BG" b="1" dirty="0"/>
          </a:p>
          <a:p>
            <a:pPr>
              <a:spcBef>
                <a:spcPts val="0"/>
              </a:spcBef>
            </a:pPr>
            <a:r>
              <a:rPr lang="en-US" b="1" dirty="0"/>
              <a:t>The check-out is done without locking.</a:t>
            </a:r>
            <a:endParaRPr lang="bg-BG" b="1" dirty="0"/>
          </a:p>
        </p:txBody>
      </p:sp>
      <p:cxnSp>
        <p:nvCxnSpPr>
          <p:cNvPr id="39944" name="AutoShape 12"/>
          <p:cNvCxnSpPr>
            <a:cxnSpLocks noChangeShapeType="1"/>
            <a:stCxn id="39956" idx="2"/>
            <a:endCxn id="39954" idx="0"/>
          </p:cNvCxnSpPr>
          <p:nvPr/>
        </p:nvCxnSpPr>
        <p:spPr bwMode="auto">
          <a:xfrm rot="5400000">
            <a:off x="5119765" y="3004905"/>
            <a:ext cx="681677" cy="1877219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chemeClr val="tx2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39945" name="Picture 14" descr="MCj03871500000[1]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6612" y="4122428"/>
            <a:ext cx="1524000" cy="1524000"/>
          </a:xfrm>
          <a:prstGeom prst="roundRect">
            <a:avLst>
              <a:gd name="adj" fmla="val 7316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9946" name="Group 15"/>
          <p:cNvGrpSpPr>
            <a:grpSpLocks/>
          </p:cNvGrpSpPr>
          <p:nvPr/>
        </p:nvGrpSpPr>
        <p:grpSpPr bwMode="auto">
          <a:xfrm>
            <a:off x="7923212" y="3512828"/>
            <a:ext cx="914400" cy="1219200"/>
            <a:chOff x="2400" y="1488"/>
            <a:chExt cx="576" cy="768"/>
          </a:xfrm>
        </p:grpSpPr>
        <p:pic>
          <p:nvPicPr>
            <p:cNvPr id="39952" name="Picture 16" descr="BD18200_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0" y="1488"/>
              <a:ext cx="576" cy="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11697" name="Text Box 17"/>
            <p:cNvSpPr txBox="1">
              <a:spLocks noChangeArrowheads="1"/>
            </p:cNvSpPr>
            <p:nvPr/>
          </p:nvSpPr>
          <p:spPr bwMode="auto">
            <a:xfrm>
              <a:off x="2548" y="1632"/>
              <a:ext cx="212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1800" b="1" dirty="0">
                  <a:solidFill>
                    <a:schemeClr val="bg1"/>
                  </a:solidFill>
                  <a:cs typeface="Arial" charset="0"/>
                </a:rPr>
                <a:t>A</a:t>
              </a:r>
            </a:p>
          </p:txBody>
        </p:sp>
      </p:grpSp>
      <p:cxnSp>
        <p:nvCxnSpPr>
          <p:cNvPr id="39947" name="AutoShape 18"/>
          <p:cNvCxnSpPr>
            <a:cxnSpLocks noChangeShapeType="1"/>
            <a:stCxn id="39956" idx="2"/>
            <a:endCxn id="39952" idx="0"/>
          </p:cNvCxnSpPr>
          <p:nvPr/>
        </p:nvCxnSpPr>
        <p:spPr bwMode="auto">
          <a:xfrm rot="5400000" flipH="1" flipV="1">
            <a:off x="7344888" y="2567152"/>
            <a:ext cx="89848" cy="1981200"/>
          </a:xfrm>
          <a:prstGeom prst="curvedConnector5">
            <a:avLst>
              <a:gd name="adj1" fmla="val -254430"/>
              <a:gd name="adj2" fmla="val 50000"/>
              <a:gd name="adj3" fmla="val 354430"/>
            </a:avLst>
          </a:prstGeom>
          <a:noFill/>
          <a:ln w="9525">
            <a:solidFill>
              <a:schemeClr val="tx2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11705" name="Text Box 25"/>
          <p:cNvSpPr txBox="1">
            <a:spLocks noChangeArrowheads="1"/>
          </p:cNvSpPr>
          <p:nvPr/>
        </p:nvSpPr>
        <p:spPr bwMode="auto">
          <a:xfrm>
            <a:off x="4724400" y="3511241"/>
            <a:ext cx="143986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Check-out</a:t>
            </a:r>
            <a:endParaRPr lang="bg-BG" sz="1800" b="1" dirty="0">
              <a:solidFill>
                <a:schemeClr val="tx2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charset="0"/>
            </a:endParaRPr>
          </a:p>
        </p:txBody>
      </p:sp>
      <p:sp>
        <p:nvSpPr>
          <p:cNvPr id="711706" name="Text Box 26"/>
          <p:cNvSpPr txBox="1">
            <a:spLocks noChangeArrowheads="1"/>
          </p:cNvSpPr>
          <p:nvPr/>
        </p:nvSpPr>
        <p:spPr bwMode="auto">
          <a:xfrm>
            <a:off x="7244357" y="2863293"/>
            <a:ext cx="1439862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Check-out</a:t>
            </a:r>
            <a:endParaRPr lang="bg-BG" sz="1800" b="1" dirty="0">
              <a:solidFill>
                <a:schemeClr val="tx2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charset="0"/>
            </a:endParaRPr>
          </a:p>
        </p:txBody>
      </p:sp>
      <p:sp>
        <p:nvSpPr>
          <p:cNvPr id="22" name="Text Box 20"/>
          <p:cNvSpPr txBox="1">
            <a:spLocks noChangeArrowheads="1"/>
          </p:cNvSpPr>
          <p:nvPr/>
        </p:nvSpPr>
        <p:spPr bwMode="auto">
          <a:xfrm>
            <a:off x="2779713" y="6000690"/>
            <a:ext cx="82747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kumimoji="0" lang="en-US" sz="2000" dirty="0">
                <a:solidFill>
                  <a:schemeClr val="tx2">
                    <a:lumMod val="40000"/>
                    <a:lumOff val="60000"/>
                  </a:schemeClr>
                </a:solidFill>
                <a:cs typeface="Arial" charset="0"/>
              </a:rPr>
              <a:t>Andy</a:t>
            </a:r>
            <a:endParaRPr kumimoji="0" lang="en-US" sz="1200" noProof="1">
              <a:solidFill>
                <a:schemeClr val="tx2">
                  <a:lumMod val="40000"/>
                  <a:lumOff val="60000"/>
                </a:schemeClr>
              </a:solidFill>
              <a:cs typeface="Arial" charset="0"/>
            </a:endParaRPr>
          </a:p>
        </p:txBody>
      </p:sp>
      <p:sp>
        <p:nvSpPr>
          <p:cNvPr id="23" name="Text Box 21"/>
          <p:cNvSpPr txBox="1">
            <a:spLocks noChangeArrowheads="1"/>
          </p:cNvSpPr>
          <p:nvPr/>
        </p:nvSpPr>
        <p:spPr bwMode="auto">
          <a:xfrm>
            <a:off x="8467725" y="5631534"/>
            <a:ext cx="98456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kumimoji="0" lang="en-US" sz="2000" dirty="0">
                <a:solidFill>
                  <a:schemeClr val="tx2">
                    <a:lumMod val="40000"/>
                    <a:lumOff val="60000"/>
                  </a:schemeClr>
                </a:solidFill>
                <a:cs typeface="Arial" charset="0"/>
              </a:rPr>
              <a:t>Bobby</a:t>
            </a:r>
            <a:endParaRPr kumimoji="0" lang="en-US" sz="1200" noProof="1">
              <a:solidFill>
                <a:schemeClr val="tx2">
                  <a:lumMod val="40000"/>
                  <a:lumOff val="60000"/>
                </a:schemeClr>
              </a:solidFill>
              <a:cs typeface="Arial" charset="0"/>
            </a:endParaRPr>
          </a:p>
        </p:txBody>
      </p:sp>
      <p:pic>
        <p:nvPicPr>
          <p:cNvPr id="31" name="Picture 2" descr="http://svn.apache.org/repos/asf/subversion/trunk/notes/logo/256-colour/subversion_logo-384x33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812" y="1778299"/>
            <a:ext cx="1311495" cy="1133897"/>
          </a:xfrm>
          <a:prstGeom prst="roundRect">
            <a:avLst>
              <a:gd name="adj" fmla="val 3541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782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" descr="MCj04114760000[1]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7812" y="4886266"/>
            <a:ext cx="1524000" cy="1133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AutoShape 4"/>
          <p:cNvSpPr>
            <a:spLocks noChangeArrowheads="1"/>
          </p:cNvSpPr>
          <p:nvPr/>
        </p:nvSpPr>
        <p:spPr bwMode="auto">
          <a:xfrm>
            <a:off x="5637212" y="1607828"/>
            <a:ext cx="1524000" cy="1447800"/>
          </a:xfrm>
          <a:prstGeom prst="can">
            <a:avLst>
              <a:gd name="adj" fmla="val 25000"/>
            </a:avLst>
          </a:prstGeom>
          <a:solidFill>
            <a:schemeClr val="bg1"/>
          </a:solidFill>
          <a:ln w="9525">
            <a:solidFill>
              <a:schemeClr val="tx2">
                <a:lumMod val="20000"/>
                <a:lumOff val="80000"/>
              </a:schemeClr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Repository</a:t>
            </a:r>
            <a:endParaRPr lang="bg-BG" sz="1800" b="1" dirty="0">
              <a:solidFill>
                <a:schemeClr val="tx2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charset="0"/>
            </a:endParaRPr>
          </a:p>
          <a:p>
            <a:pPr algn="ctr" eaLnBrk="1" hangingPunct="1">
              <a:lnSpc>
                <a:spcPct val="100000"/>
              </a:lnSpc>
              <a:defRPr/>
            </a:pPr>
            <a:endParaRPr lang="bg-BG" sz="18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  <a:p>
            <a:pPr algn="ctr" eaLnBrk="1" hangingPunct="1">
              <a:lnSpc>
                <a:spcPct val="100000"/>
              </a:lnSpc>
              <a:defRPr/>
            </a:pPr>
            <a:endParaRPr lang="bg-BG" sz="18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</p:txBody>
      </p:sp>
      <p:pic>
        <p:nvPicPr>
          <p:cNvPr id="29" name="Picture 14" descr="MCj03871500000[1]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6612" y="4122428"/>
            <a:ext cx="1524000" cy="1524000"/>
          </a:xfrm>
          <a:prstGeom prst="roundRect">
            <a:avLst>
              <a:gd name="adj" fmla="val 7316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 Box 20"/>
          <p:cNvSpPr txBox="1">
            <a:spLocks noChangeArrowheads="1"/>
          </p:cNvSpPr>
          <p:nvPr/>
        </p:nvSpPr>
        <p:spPr bwMode="auto">
          <a:xfrm>
            <a:off x="2779713" y="6000690"/>
            <a:ext cx="82747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kumimoji="0" lang="en-US" sz="2000" dirty="0">
                <a:solidFill>
                  <a:schemeClr val="tx2">
                    <a:lumMod val="40000"/>
                    <a:lumOff val="60000"/>
                  </a:schemeClr>
                </a:solidFill>
                <a:cs typeface="Arial" charset="0"/>
              </a:rPr>
              <a:t>Andy</a:t>
            </a:r>
            <a:endParaRPr kumimoji="0" lang="en-US" sz="1200" noProof="1">
              <a:solidFill>
                <a:schemeClr val="tx2">
                  <a:lumMod val="40000"/>
                  <a:lumOff val="60000"/>
                </a:schemeClr>
              </a:solidFill>
              <a:cs typeface="Arial" charset="0"/>
            </a:endParaRPr>
          </a:p>
        </p:txBody>
      </p:sp>
      <p:sp>
        <p:nvSpPr>
          <p:cNvPr id="31" name="Text Box 21"/>
          <p:cNvSpPr txBox="1">
            <a:spLocks noChangeArrowheads="1"/>
          </p:cNvSpPr>
          <p:nvPr/>
        </p:nvSpPr>
        <p:spPr bwMode="auto">
          <a:xfrm>
            <a:off x="8467725" y="5631534"/>
            <a:ext cx="98456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kumimoji="0" lang="en-US" sz="2000" dirty="0">
                <a:solidFill>
                  <a:schemeClr val="tx2">
                    <a:lumMod val="40000"/>
                    <a:lumOff val="60000"/>
                  </a:schemeClr>
                </a:solidFill>
                <a:cs typeface="Arial" charset="0"/>
              </a:rPr>
              <a:t>Bobby</a:t>
            </a:r>
            <a:endParaRPr kumimoji="0" lang="en-US" sz="1200" noProof="1">
              <a:solidFill>
                <a:schemeClr val="tx2">
                  <a:lumMod val="40000"/>
                  <a:lumOff val="60000"/>
                </a:schemeClr>
              </a:solidFill>
              <a:cs typeface="Arial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  <p:sp>
        <p:nvSpPr>
          <p:cNvPr id="61133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The Copy-Modify-Merge</a:t>
            </a:r>
            <a:r>
              <a:rPr lang="bg-BG" dirty="0"/>
              <a:t> </a:t>
            </a:r>
            <a:r>
              <a:rPr lang="en-US" dirty="0"/>
              <a:t>Model </a:t>
            </a:r>
            <a:r>
              <a:rPr lang="bg-BG" dirty="0"/>
              <a:t>(2)</a:t>
            </a:r>
            <a:endParaRPr lang="en-US" dirty="0"/>
          </a:p>
        </p:txBody>
      </p:sp>
      <p:sp>
        <p:nvSpPr>
          <p:cNvPr id="611331" name="Text Box 3"/>
          <p:cNvSpPr txBox="1">
            <a:spLocks noChangeArrowheads="1"/>
          </p:cNvSpPr>
          <p:nvPr/>
        </p:nvSpPr>
        <p:spPr bwMode="auto">
          <a:xfrm>
            <a:off x="2166287" y="1371600"/>
            <a:ext cx="2099326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marL="0" indent="0" ea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tabLst>
                <a:tab pos="282575" algn="l"/>
              </a:tabLst>
              <a:defRPr sz="24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r>
              <a:rPr lang="en-US" b="1" dirty="0"/>
              <a:t>Both of them edit the local copies of the file (in the same time).</a:t>
            </a:r>
          </a:p>
        </p:txBody>
      </p:sp>
      <p:pic>
        <p:nvPicPr>
          <p:cNvPr id="40970" name="Picture 14" descr="BD18200_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6364" y="3505200"/>
            <a:ext cx="998443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1343" name="Text Box 15"/>
          <p:cNvSpPr txBox="1">
            <a:spLocks noChangeArrowheads="1"/>
          </p:cNvSpPr>
          <p:nvPr/>
        </p:nvSpPr>
        <p:spPr bwMode="auto">
          <a:xfrm>
            <a:off x="7983516" y="3594100"/>
            <a:ext cx="79258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bg1"/>
                </a:solidFill>
                <a:cs typeface="Arial" charset="0"/>
              </a:rPr>
              <a:t>Bobby</a:t>
            </a:r>
            <a:endParaRPr lang="en-US" sz="1800" b="1" noProof="1">
              <a:solidFill>
                <a:schemeClr val="bg1"/>
              </a:solidFill>
              <a:cs typeface="Arial" charset="0"/>
            </a:endParaRPr>
          </a:p>
        </p:txBody>
      </p:sp>
      <p:sp>
        <p:nvSpPr>
          <p:cNvPr id="16" name="Text Box 25"/>
          <p:cNvSpPr txBox="1">
            <a:spLocks noChangeArrowheads="1"/>
          </p:cNvSpPr>
          <p:nvPr/>
        </p:nvSpPr>
        <p:spPr bwMode="auto">
          <a:xfrm>
            <a:off x="4406751" y="5495925"/>
            <a:ext cx="153409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(Local Edit)</a:t>
            </a:r>
            <a:endParaRPr lang="bg-BG" sz="1800" b="1" dirty="0">
              <a:solidFill>
                <a:schemeClr val="tx2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charset="0"/>
            </a:endParaRPr>
          </a:p>
        </p:txBody>
      </p:sp>
      <p:sp>
        <p:nvSpPr>
          <p:cNvPr id="17" name="Text Box 25"/>
          <p:cNvSpPr txBox="1">
            <a:spLocks noChangeArrowheads="1"/>
          </p:cNvSpPr>
          <p:nvPr/>
        </p:nvSpPr>
        <p:spPr bwMode="auto">
          <a:xfrm>
            <a:off x="6926224" y="4715852"/>
            <a:ext cx="153409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(Local Edit)</a:t>
            </a:r>
            <a:endParaRPr lang="bg-BG" sz="1800" b="1" dirty="0">
              <a:solidFill>
                <a:schemeClr val="tx2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charset="0"/>
            </a:endParaRPr>
          </a:p>
        </p:txBody>
      </p:sp>
      <p:grpSp>
        <p:nvGrpSpPr>
          <p:cNvPr id="32" name="Group 5"/>
          <p:cNvGrpSpPr>
            <a:grpSpLocks/>
          </p:cNvGrpSpPr>
          <p:nvPr/>
        </p:nvGrpSpPr>
        <p:grpSpPr bwMode="auto">
          <a:xfrm>
            <a:off x="5942012" y="2383476"/>
            <a:ext cx="914400" cy="1219200"/>
            <a:chOff x="2400" y="1488"/>
            <a:chExt cx="576" cy="768"/>
          </a:xfrm>
        </p:grpSpPr>
        <p:pic>
          <p:nvPicPr>
            <p:cNvPr id="33" name="Picture 6" descr="BD18200_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0" y="1488"/>
              <a:ext cx="576" cy="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4" name="Text Box 7"/>
            <p:cNvSpPr txBox="1">
              <a:spLocks noChangeArrowheads="1"/>
            </p:cNvSpPr>
            <p:nvPr/>
          </p:nvSpPr>
          <p:spPr bwMode="auto">
            <a:xfrm>
              <a:off x="2548" y="1632"/>
              <a:ext cx="212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1800" b="1" dirty="0">
                  <a:solidFill>
                    <a:schemeClr val="bg1"/>
                  </a:solidFill>
                  <a:cs typeface="Arial" charset="0"/>
                </a:rPr>
                <a:t>A</a:t>
              </a:r>
            </a:p>
          </p:txBody>
        </p:sp>
      </p:grpSp>
      <p:pic>
        <p:nvPicPr>
          <p:cNvPr id="35" name="Picture 9" descr="BD18200_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0165" y="4267200"/>
            <a:ext cx="9144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 Box 10"/>
          <p:cNvSpPr txBox="1">
            <a:spLocks noChangeArrowheads="1"/>
          </p:cNvSpPr>
          <p:nvPr/>
        </p:nvSpPr>
        <p:spPr bwMode="auto">
          <a:xfrm>
            <a:off x="4130013" y="4368716"/>
            <a:ext cx="67999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bg1"/>
                </a:solidFill>
                <a:cs typeface="Arial" charset="0"/>
              </a:rPr>
              <a:t>Andy</a:t>
            </a:r>
            <a:endParaRPr lang="bg-BG" sz="1800" b="1" dirty="0">
              <a:solidFill>
                <a:schemeClr val="bg1"/>
              </a:solidFill>
              <a:cs typeface="Arial" charset="0"/>
            </a:endParaRPr>
          </a:p>
        </p:txBody>
      </p:sp>
      <p:pic>
        <p:nvPicPr>
          <p:cNvPr id="38" name="Picture 2" descr="http://svn.apache.org/repos/asf/subversion/trunk/notes/logo/256-colour/subversion_logo-384x33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812" y="1776810"/>
            <a:ext cx="1311495" cy="1133897"/>
          </a:xfrm>
          <a:prstGeom prst="roundRect">
            <a:avLst>
              <a:gd name="adj" fmla="val 3541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0720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MCj04114760000[1]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7812" y="4886266"/>
            <a:ext cx="1524000" cy="1133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AutoShape 4"/>
          <p:cNvSpPr>
            <a:spLocks noChangeArrowheads="1"/>
          </p:cNvSpPr>
          <p:nvPr/>
        </p:nvSpPr>
        <p:spPr bwMode="auto">
          <a:xfrm>
            <a:off x="5637212" y="1607828"/>
            <a:ext cx="1524000" cy="1447800"/>
          </a:xfrm>
          <a:prstGeom prst="can">
            <a:avLst>
              <a:gd name="adj" fmla="val 25000"/>
            </a:avLst>
          </a:prstGeom>
          <a:solidFill>
            <a:schemeClr val="bg1"/>
          </a:solidFill>
          <a:ln w="9525">
            <a:solidFill>
              <a:schemeClr val="tx2">
                <a:lumMod val="20000"/>
                <a:lumOff val="80000"/>
              </a:schemeClr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Repository</a:t>
            </a:r>
            <a:endParaRPr lang="bg-BG" sz="1800" b="1" dirty="0">
              <a:solidFill>
                <a:schemeClr val="tx2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charset="0"/>
            </a:endParaRPr>
          </a:p>
          <a:p>
            <a:pPr algn="ctr" eaLnBrk="1" hangingPunct="1">
              <a:lnSpc>
                <a:spcPct val="100000"/>
              </a:lnSpc>
              <a:defRPr/>
            </a:pPr>
            <a:endParaRPr lang="bg-BG" sz="18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  <a:p>
            <a:pPr algn="ctr" eaLnBrk="1" hangingPunct="1">
              <a:lnSpc>
                <a:spcPct val="100000"/>
              </a:lnSpc>
              <a:defRPr/>
            </a:pPr>
            <a:endParaRPr lang="bg-BG" sz="18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</p:txBody>
      </p:sp>
      <p:pic>
        <p:nvPicPr>
          <p:cNvPr id="21" name="Picture 14" descr="MCj03871500000[1]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6612" y="4122428"/>
            <a:ext cx="1524000" cy="1524000"/>
          </a:xfrm>
          <a:prstGeom prst="roundRect">
            <a:avLst>
              <a:gd name="adj" fmla="val 7316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 Box 20"/>
          <p:cNvSpPr txBox="1">
            <a:spLocks noChangeArrowheads="1"/>
          </p:cNvSpPr>
          <p:nvPr/>
        </p:nvSpPr>
        <p:spPr bwMode="auto">
          <a:xfrm>
            <a:off x="2779713" y="6000690"/>
            <a:ext cx="82747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kumimoji="0" lang="en-US" sz="2000" dirty="0">
                <a:solidFill>
                  <a:schemeClr val="tx2">
                    <a:lumMod val="40000"/>
                    <a:lumOff val="60000"/>
                  </a:schemeClr>
                </a:solidFill>
                <a:cs typeface="Arial" charset="0"/>
              </a:rPr>
              <a:t>Andy</a:t>
            </a:r>
            <a:endParaRPr kumimoji="0" lang="en-US" sz="1200" noProof="1">
              <a:solidFill>
                <a:schemeClr val="tx2">
                  <a:lumMod val="40000"/>
                  <a:lumOff val="60000"/>
                </a:schemeClr>
              </a:solidFill>
              <a:cs typeface="Arial" charset="0"/>
            </a:endParaRPr>
          </a:p>
        </p:txBody>
      </p:sp>
      <p:sp>
        <p:nvSpPr>
          <p:cNvPr id="23" name="Text Box 21"/>
          <p:cNvSpPr txBox="1">
            <a:spLocks noChangeArrowheads="1"/>
          </p:cNvSpPr>
          <p:nvPr/>
        </p:nvSpPr>
        <p:spPr bwMode="auto">
          <a:xfrm>
            <a:off x="8467725" y="5631534"/>
            <a:ext cx="98456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kumimoji="0" lang="en-US" sz="2000" dirty="0">
                <a:solidFill>
                  <a:schemeClr val="tx2">
                    <a:lumMod val="40000"/>
                    <a:lumOff val="60000"/>
                  </a:schemeClr>
                </a:solidFill>
                <a:cs typeface="Arial" charset="0"/>
              </a:rPr>
              <a:t>Bobby</a:t>
            </a:r>
            <a:endParaRPr kumimoji="0" lang="en-US" sz="1200" noProof="1">
              <a:solidFill>
                <a:schemeClr val="tx2">
                  <a:lumMod val="40000"/>
                  <a:lumOff val="60000"/>
                </a:schemeClr>
              </a:solidFill>
              <a:cs typeface="Arial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  <p:sp>
        <p:nvSpPr>
          <p:cNvPr id="613379" name="Rectangle 3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The Copy-Modify-Merge</a:t>
            </a:r>
            <a:r>
              <a:rPr lang="bg-BG" dirty="0"/>
              <a:t> </a:t>
            </a:r>
            <a:r>
              <a:rPr lang="en-US" dirty="0"/>
              <a:t>Model (3)</a:t>
            </a:r>
          </a:p>
        </p:txBody>
      </p:sp>
      <p:pic>
        <p:nvPicPr>
          <p:cNvPr id="41989" name="Picture 6" descr="BD18200_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5165" y="2389496"/>
            <a:ext cx="9144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3383" name="Text Box 7"/>
          <p:cNvSpPr txBox="1">
            <a:spLocks noChangeArrowheads="1"/>
          </p:cNvSpPr>
          <p:nvPr/>
        </p:nvSpPr>
        <p:spPr bwMode="auto">
          <a:xfrm>
            <a:off x="5945166" y="2565400"/>
            <a:ext cx="79258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bg1"/>
                </a:solidFill>
                <a:cs typeface="Arial" charset="0"/>
              </a:rPr>
              <a:t>Bobby</a:t>
            </a:r>
            <a:endParaRPr lang="bg-BG" sz="1800" b="1" dirty="0">
              <a:solidFill>
                <a:schemeClr val="bg1"/>
              </a:solidFill>
              <a:cs typeface="Arial" charset="0"/>
            </a:endParaRPr>
          </a:p>
        </p:txBody>
      </p:sp>
      <p:pic>
        <p:nvPicPr>
          <p:cNvPr id="41991" name="Picture 9" descr="BD18200_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0165" y="4267200"/>
            <a:ext cx="9144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3386" name="Text Box 10"/>
          <p:cNvSpPr txBox="1">
            <a:spLocks noChangeArrowheads="1"/>
          </p:cNvSpPr>
          <p:nvPr/>
        </p:nvSpPr>
        <p:spPr bwMode="auto">
          <a:xfrm>
            <a:off x="4130013" y="4368716"/>
            <a:ext cx="67999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bg1"/>
                </a:solidFill>
                <a:cs typeface="Arial" charset="0"/>
              </a:rPr>
              <a:t>Andy</a:t>
            </a:r>
            <a:endParaRPr lang="bg-BG" sz="1800" b="1" dirty="0">
              <a:solidFill>
                <a:schemeClr val="bg1"/>
              </a:solidFill>
              <a:cs typeface="Arial" charset="0"/>
            </a:endParaRPr>
          </a:p>
        </p:txBody>
      </p:sp>
      <p:sp>
        <p:nvSpPr>
          <p:cNvPr id="613391" name="Text Box 15"/>
          <p:cNvSpPr txBox="1">
            <a:spLocks noChangeArrowheads="1"/>
          </p:cNvSpPr>
          <p:nvPr/>
        </p:nvSpPr>
        <p:spPr bwMode="auto">
          <a:xfrm>
            <a:off x="2148274" y="1744175"/>
            <a:ext cx="226841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marL="0" indent="0" ea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tabLst>
                <a:tab pos="282575" algn="l"/>
              </a:tabLst>
              <a:defRPr sz="24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r>
              <a:rPr lang="en-US" b="1" dirty="0"/>
              <a:t>Bobby commits her changes to the repository</a:t>
            </a:r>
            <a:r>
              <a:rPr lang="bg-BG" b="1" dirty="0"/>
              <a:t>.</a:t>
            </a:r>
          </a:p>
        </p:txBody>
      </p:sp>
      <p:cxnSp>
        <p:nvCxnSpPr>
          <p:cNvPr id="41997" name="AutoShape 16"/>
          <p:cNvCxnSpPr>
            <a:cxnSpLocks noChangeShapeType="1"/>
            <a:stCxn id="24" idx="0"/>
            <a:endCxn id="41989" idx="2"/>
          </p:cNvCxnSpPr>
          <p:nvPr/>
        </p:nvCxnSpPr>
        <p:spPr bwMode="auto">
          <a:xfrm rot="16200000" flipH="1" flipV="1">
            <a:off x="7362228" y="2545337"/>
            <a:ext cx="103496" cy="2023221"/>
          </a:xfrm>
          <a:prstGeom prst="curvedConnector5">
            <a:avLst>
              <a:gd name="adj1" fmla="val -220878"/>
              <a:gd name="adj2" fmla="val 51038"/>
              <a:gd name="adj3" fmla="val 320878"/>
            </a:avLst>
          </a:prstGeom>
          <a:noFill/>
          <a:ln w="9525">
            <a:solidFill>
              <a:schemeClr val="tx2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13393" name="Text Box 17"/>
          <p:cNvSpPr txBox="1">
            <a:spLocks noChangeArrowheads="1"/>
          </p:cNvSpPr>
          <p:nvPr/>
        </p:nvSpPr>
        <p:spPr bwMode="auto">
          <a:xfrm>
            <a:off x="7415190" y="2630488"/>
            <a:ext cx="10668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Commit</a:t>
            </a:r>
          </a:p>
        </p:txBody>
      </p:sp>
      <p:pic>
        <p:nvPicPr>
          <p:cNvPr id="24" name="Picture 14" descr="BD18200_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6364" y="3505200"/>
            <a:ext cx="998443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 Box 15"/>
          <p:cNvSpPr txBox="1">
            <a:spLocks noChangeArrowheads="1"/>
          </p:cNvSpPr>
          <p:nvPr/>
        </p:nvSpPr>
        <p:spPr bwMode="auto">
          <a:xfrm>
            <a:off x="7983516" y="3594100"/>
            <a:ext cx="79258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bg1"/>
                </a:solidFill>
                <a:cs typeface="Arial" charset="0"/>
              </a:rPr>
              <a:t>Bobby</a:t>
            </a:r>
            <a:endParaRPr lang="en-US" sz="1800" b="1" noProof="1">
              <a:solidFill>
                <a:schemeClr val="bg1"/>
              </a:solidFill>
              <a:cs typeface="Arial" charset="0"/>
            </a:endParaRPr>
          </a:p>
        </p:txBody>
      </p:sp>
      <p:pic>
        <p:nvPicPr>
          <p:cNvPr id="31" name="Picture 2" descr="http://svn.apache.org/repos/asf/subversion/trunk/notes/logo/256-colour/subversion_logo-384x33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812" y="1768526"/>
            <a:ext cx="1311495" cy="1133897"/>
          </a:xfrm>
          <a:prstGeom prst="roundRect">
            <a:avLst>
              <a:gd name="adj" fmla="val 3541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2144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  <p:sp>
        <p:nvSpPr>
          <p:cNvPr id="615427" name="Rectangle 3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The Copy-Modify-Merge</a:t>
            </a:r>
            <a:r>
              <a:rPr lang="bg-BG" dirty="0"/>
              <a:t> </a:t>
            </a:r>
            <a:r>
              <a:rPr lang="en-US" dirty="0"/>
              <a:t>Model (4)</a:t>
            </a:r>
          </a:p>
        </p:txBody>
      </p:sp>
      <p:sp>
        <p:nvSpPr>
          <p:cNvPr id="615439" name="Text Box 15"/>
          <p:cNvSpPr txBox="1">
            <a:spLocks noChangeArrowheads="1"/>
          </p:cNvSpPr>
          <p:nvPr/>
        </p:nvSpPr>
        <p:spPr bwMode="auto">
          <a:xfrm>
            <a:off x="2148107" y="1537648"/>
            <a:ext cx="2443090" cy="1646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marL="0" indent="0" ea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tabLst>
                <a:tab pos="282575" algn="l"/>
              </a:tabLst>
              <a:defRPr sz="24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r>
              <a:rPr lang="en-US" b="1" dirty="0"/>
              <a:t>Andy tries to commit his changes</a:t>
            </a:r>
            <a:r>
              <a:rPr lang="bg-BG" b="1" dirty="0"/>
              <a:t>.</a:t>
            </a:r>
            <a:endParaRPr lang="en-US" b="1" dirty="0"/>
          </a:p>
          <a:p>
            <a:pPr>
              <a:spcBef>
                <a:spcPts val="0"/>
              </a:spcBef>
            </a:pPr>
            <a:r>
              <a:rPr lang="en-US" b="1" dirty="0"/>
              <a:t>A </a:t>
            </a:r>
            <a:r>
              <a:rPr lang="en-US" b="1" dirty="0" smtClean="0"/>
              <a:t>conflict </a:t>
            </a:r>
            <a:r>
              <a:rPr lang="en-US" b="1" dirty="0"/>
              <a:t>occurs</a:t>
            </a:r>
            <a:r>
              <a:rPr lang="bg-BG" b="1" dirty="0"/>
              <a:t>.</a:t>
            </a:r>
            <a:endParaRPr lang="en-US" b="1" dirty="0"/>
          </a:p>
        </p:txBody>
      </p:sp>
      <p:cxnSp>
        <p:nvCxnSpPr>
          <p:cNvPr id="43012" name="AutoShape 16"/>
          <p:cNvCxnSpPr>
            <a:cxnSpLocks noChangeShapeType="1"/>
            <a:stCxn id="41" idx="0"/>
            <a:endCxn id="39" idx="2"/>
          </p:cNvCxnSpPr>
          <p:nvPr/>
        </p:nvCxnSpPr>
        <p:spPr bwMode="auto">
          <a:xfrm rot="5400000" flipH="1" flipV="1">
            <a:off x="5120613" y="2985448"/>
            <a:ext cx="658504" cy="1905000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chemeClr val="tx2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15441" name="Text Box 17"/>
          <p:cNvSpPr txBox="1">
            <a:spLocks noChangeArrowheads="1"/>
          </p:cNvSpPr>
          <p:nvPr/>
        </p:nvSpPr>
        <p:spPr bwMode="auto">
          <a:xfrm>
            <a:off x="4573565" y="3394721"/>
            <a:ext cx="10668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Commit</a:t>
            </a:r>
          </a:p>
        </p:txBody>
      </p:sp>
      <p:grpSp>
        <p:nvGrpSpPr>
          <p:cNvPr id="43014" name="Group 18"/>
          <p:cNvGrpSpPr>
            <a:grpSpLocks/>
          </p:cNvGrpSpPr>
          <p:nvPr/>
        </p:nvGrpSpPr>
        <p:grpSpPr bwMode="auto">
          <a:xfrm>
            <a:off x="5183165" y="3733800"/>
            <a:ext cx="685800" cy="457200"/>
            <a:chOff x="2160" y="2304"/>
            <a:chExt cx="432" cy="288"/>
          </a:xfrm>
        </p:grpSpPr>
        <p:sp>
          <p:nvSpPr>
            <p:cNvPr id="615443" name="Line 19"/>
            <p:cNvSpPr>
              <a:spLocks noChangeShapeType="1"/>
            </p:cNvSpPr>
            <p:nvPr/>
          </p:nvSpPr>
          <p:spPr bwMode="auto">
            <a:xfrm>
              <a:off x="2160" y="2304"/>
              <a:ext cx="432" cy="240"/>
            </a:xfrm>
            <a:prstGeom prst="line">
              <a:avLst/>
            </a:prstGeom>
            <a:noFill/>
            <a:ln w="76200">
              <a:solidFill>
                <a:srgbClr val="FF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615444" name="Line 20"/>
            <p:cNvSpPr>
              <a:spLocks noChangeShapeType="1"/>
            </p:cNvSpPr>
            <p:nvPr/>
          </p:nvSpPr>
          <p:spPr bwMode="auto">
            <a:xfrm flipH="1">
              <a:off x="2208" y="2304"/>
              <a:ext cx="288" cy="288"/>
            </a:xfrm>
            <a:prstGeom prst="line">
              <a:avLst/>
            </a:prstGeom>
            <a:noFill/>
            <a:ln w="76200">
              <a:solidFill>
                <a:srgbClr val="FF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615450" name="Text Box 26"/>
          <p:cNvSpPr txBox="1">
            <a:spLocks noChangeArrowheads="1"/>
          </p:cNvSpPr>
          <p:nvPr/>
        </p:nvSpPr>
        <p:spPr bwMode="auto">
          <a:xfrm>
            <a:off x="8111707" y="3429000"/>
            <a:ext cx="79258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bg1"/>
                </a:solidFill>
                <a:cs typeface="Arial" charset="0"/>
              </a:rPr>
              <a:t>Bobby</a:t>
            </a:r>
            <a:endParaRPr lang="bg-BG" sz="1800" b="1" dirty="0">
              <a:solidFill>
                <a:schemeClr val="bg1"/>
              </a:solidFill>
              <a:cs typeface="Arial" charset="0"/>
            </a:endParaRPr>
          </a:p>
        </p:txBody>
      </p:sp>
      <p:sp>
        <p:nvSpPr>
          <p:cNvPr id="615453" name="Text Box 29"/>
          <p:cNvSpPr txBox="1">
            <a:spLocks noChangeArrowheads="1"/>
          </p:cNvSpPr>
          <p:nvPr/>
        </p:nvSpPr>
        <p:spPr bwMode="auto">
          <a:xfrm>
            <a:off x="4295356" y="4357688"/>
            <a:ext cx="67999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bg1"/>
                </a:solidFill>
                <a:cs typeface="Arial" charset="0"/>
              </a:rPr>
              <a:t>Andy</a:t>
            </a:r>
            <a:endParaRPr lang="bg-BG" sz="1800" b="1" dirty="0">
              <a:solidFill>
                <a:schemeClr val="bg1"/>
              </a:solidFill>
              <a:cs typeface="Arial" charset="0"/>
            </a:endParaRPr>
          </a:p>
        </p:txBody>
      </p:sp>
      <p:sp>
        <p:nvSpPr>
          <p:cNvPr id="20" name="Text Box 25"/>
          <p:cNvSpPr txBox="1">
            <a:spLocks noChangeArrowheads="1"/>
          </p:cNvSpPr>
          <p:nvPr/>
        </p:nvSpPr>
        <p:spPr bwMode="auto">
          <a:xfrm>
            <a:off x="4421165" y="5449669"/>
            <a:ext cx="1271714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(Local Conflict)</a:t>
            </a:r>
            <a:endParaRPr lang="bg-BG" sz="1800" b="1" dirty="0">
              <a:solidFill>
                <a:schemeClr val="tx2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charset="0"/>
            </a:endParaRPr>
          </a:p>
        </p:txBody>
      </p:sp>
      <p:pic>
        <p:nvPicPr>
          <p:cNvPr id="34" name="Picture 2" descr="MCj04114760000[1]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7812" y="4886266"/>
            <a:ext cx="1524000" cy="1133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AutoShape 4"/>
          <p:cNvSpPr>
            <a:spLocks noChangeArrowheads="1"/>
          </p:cNvSpPr>
          <p:nvPr/>
        </p:nvSpPr>
        <p:spPr bwMode="auto">
          <a:xfrm>
            <a:off x="5637212" y="1607828"/>
            <a:ext cx="1524000" cy="1447800"/>
          </a:xfrm>
          <a:prstGeom prst="can">
            <a:avLst>
              <a:gd name="adj" fmla="val 25000"/>
            </a:avLst>
          </a:prstGeom>
          <a:solidFill>
            <a:schemeClr val="bg1"/>
          </a:solidFill>
          <a:ln w="9525">
            <a:solidFill>
              <a:schemeClr val="tx2">
                <a:lumMod val="20000"/>
                <a:lumOff val="80000"/>
              </a:schemeClr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Repository</a:t>
            </a:r>
            <a:endParaRPr lang="bg-BG" sz="1800" b="1" dirty="0">
              <a:solidFill>
                <a:schemeClr val="tx2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charset="0"/>
            </a:endParaRPr>
          </a:p>
          <a:p>
            <a:pPr algn="ctr" eaLnBrk="1" hangingPunct="1">
              <a:lnSpc>
                <a:spcPct val="100000"/>
              </a:lnSpc>
              <a:defRPr/>
            </a:pPr>
            <a:endParaRPr lang="bg-BG" sz="18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  <a:p>
            <a:pPr algn="ctr" eaLnBrk="1" hangingPunct="1">
              <a:lnSpc>
                <a:spcPct val="100000"/>
              </a:lnSpc>
              <a:defRPr/>
            </a:pPr>
            <a:endParaRPr lang="bg-BG" sz="18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</p:txBody>
      </p:sp>
      <p:pic>
        <p:nvPicPr>
          <p:cNvPr id="36" name="Picture 14" descr="MCj03871500000[1]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6612" y="4122428"/>
            <a:ext cx="1524000" cy="1524000"/>
          </a:xfrm>
          <a:prstGeom prst="roundRect">
            <a:avLst>
              <a:gd name="adj" fmla="val 7316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 Box 20"/>
          <p:cNvSpPr txBox="1">
            <a:spLocks noChangeArrowheads="1"/>
          </p:cNvSpPr>
          <p:nvPr/>
        </p:nvSpPr>
        <p:spPr bwMode="auto">
          <a:xfrm>
            <a:off x="2779713" y="6000690"/>
            <a:ext cx="82747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kumimoji="0" lang="en-US" sz="2000" dirty="0">
                <a:solidFill>
                  <a:schemeClr val="tx2">
                    <a:lumMod val="40000"/>
                    <a:lumOff val="60000"/>
                  </a:schemeClr>
                </a:solidFill>
                <a:cs typeface="Arial" charset="0"/>
              </a:rPr>
              <a:t>Andy</a:t>
            </a:r>
            <a:endParaRPr kumimoji="0" lang="en-US" sz="1200" noProof="1">
              <a:solidFill>
                <a:schemeClr val="tx2">
                  <a:lumMod val="40000"/>
                  <a:lumOff val="60000"/>
                </a:schemeClr>
              </a:solidFill>
              <a:cs typeface="Arial" charset="0"/>
            </a:endParaRPr>
          </a:p>
        </p:txBody>
      </p:sp>
      <p:sp>
        <p:nvSpPr>
          <p:cNvPr id="38" name="Text Box 21"/>
          <p:cNvSpPr txBox="1">
            <a:spLocks noChangeArrowheads="1"/>
          </p:cNvSpPr>
          <p:nvPr/>
        </p:nvSpPr>
        <p:spPr bwMode="auto">
          <a:xfrm>
            <a:off x="8467725" y="5631534"/>
            <a:ext cx="98456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kumimoji="0" lang="en-US" sz="2000" dirty="0">
                <a:solidFill>
                  <a:schemeClr val="tx2">
                    <a:lumMod val="40000"/>
                    <a:lumOff val="60000"/>
                  </a:schemeClr>
                </a:solidFill>
                <a:cs typeface="Arial" charset="0"/>
              </a:rPr>
              <a:t>Bobby</a:t>
            </a:r>
            <a:endParaRPr kumimoji="0" lang="en-US" sz="1200" noProof="1">
              <a:solidFill>
                <a:schemeClr val="tx2">
                  <a:lumMod val="40000"/>
                  <a:lumOff val="60000"/>
                </a:schemeClr>
              </a:solidFill>
              <a:cs typeface="Arial" charset="0"/>
            </a:endParaRPr>
          </a:p>
        </p:txBody>
      </p:sp>
      <p:pic>
        <p:nvPicPr>
          <p:cNvPr id="39" name="Picture 6" descr="BD18200_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5165" y="2389496"/>
            <a:ext cx="9144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" name="Text Box 7"/>
          <p:cNvSpPr txBox="1">
            <a:spLocks noChangeArrowheads="1"/>
          </p:cNvSpPr>
          <p:nvPr/>
        </p:nvSpPr>
        <p:spPr bwMode="auto">
          <a:xfrm>
            <a:off x="5945166" y="2565400"/>
            <a:ext cx="79258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bg1"/>
                </a:solidFill>
                <a:cs typeface="Arial" charset="0"/>
              </a:rPr>
              <a:t>Bobby</a:t>
            </a:r>
            <a:endParaRPr lang="bg-BG" sz="1800" b="1" dirty="0">
              <a:solidFill>
                <a:schemeClr val="bg1"/>
              </a:solidFill>
              <a:cs typeface="Arial" charset="0"/>
            </a:endParaRPr>
          </a:p>
        </p:txBody>
      </p:sp>
      <p:pic>
        <p:nvPicPr>
          <p:cNvPr id="41" name="Picture 9" descr="BD18200_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0165" y="4267200"/>
            <a:ext cx="9144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2" name="Text Box 10"/>
          <p:cNvSpPr txBox="1">
            <a:spLocks noChangeArrowheads="1"/>
          </p:cNvSpPr>
          <p:nvPr/>
        </p:nvSpPr>
        <p:spPr bwMode="auto">
          <a:xfrm>
            <a:off x="4130013" y="4368716"/>
            <a:ext cx="67999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bg1"/>
                </a:solidFill>
                <a:cs typeface="Arial" charset="0"/>
              </a:rPr>
              <a:t>Andy</a:t>
            </a:r>
            <a:endParaRPr lang="bg-BG" sz="1800" b="1" dirty="0">
              <a:solidFill>
                <a:schemeClr val="bg1"/>
              </a:solidFill>
              <a:cs typeface="Arial" charset="0"/>
            </a:endParaRPr>
          </a:p>
        </p:txBody>
      </p:sp>
      <p:pic>
        <p:nvPicPr>
          <p:cNvPr id="43" name="Picture 14" descr="BD18200_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6364" y="3505200"/>
            <a:ext cx="998443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" name="Text Box 15"/>
          <p:cNvSpPr txBox="1">
            <a:spLocks noChangeArrowheads="1"/>
          </p:cNvSpPr>
          <p:nvPr/>
        </p:nvSpPr>
        <p:spPr bwMode="auto">
          <a:xfrm>
            <a:off x="7983516" y="3594100"/>
            <a:ext cx="79258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bg1"/>
                </a:solidFill>
                <a:cs typeface="Arial" charset="0"/>
              </a:rPr>
              <a:t>Bobby</a:t>
            </a:r>
            <a:endParaRPr lang="en-US" sz="1800" b="1" noProof="1">
              <a:solidFill>
                <a:schemeClr val="bg1"/>
              </a:solidFill>
              <a:cs typeface="Arial" charset="0"/>
            </a:endParaRPr>
          </a:p>
        </p:txBody>
      </p:sp>
      <p:pic>
        <p:nvPicPr>
          <p:cNvPr id="51" name="Picture 2" descr="http://svn.apache.org/repos/asf/subversion/trunk/notes/logo/256-colour/subversion_logo-384x33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812" y="1775575"/>
            <a:ext cx="1311495" cy="1133897"/>
          </a:xfrm>
          <a:prstGeom prst="roundRect">
            <a:avLst>
              <a:gd name="adj" fmla="val 3541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2590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" descr="MCj04114760000[1]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7812" y="4886266"/>
            <a:ext cx="1524000" cy="1133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" name="Picture 9" descr="BD18200_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0165" y="4267200"/>
            <a:ext cx="9144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" name="AutoShape 4"/>
          <p:cNvSpPr>
            <a:spLocks noChangeArrowheads="1"/>
          </p:cNvSpPr>
          <p:nvPr/>
        </p:nvSpPr>
        <p:spPr bwMode="auto">
          <a:xfrm>
            <a:off x="5637212" y="1607828"/>
            <a:ext cx="1524000" cy="1447800"/>
          </a:xfrm>
          <a:prstGeom prst="can">
            <a:avLst>
              <a:gd name="adj" fmla="val 25000"/>
            </a:avLst>
          </a:prstGeom>
          <a:solidFill>
            <a:schemeClr val="bg1"/>
          </a:solidFill>
          <a:ln w="9525">
            <a:solidFill>
              <a:schemeClr val="tx2">
                <a:lumMod val="20000"/>
                <a:lumOff val="80000"/>
              </a:schemeClr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Repository</a:t>
            </a:r>
            <a:endParaRPr lang="bg-BG" sz="1800" b="1" dirty="0">
              <a:solidFill>
                <a:schemeClr val="tx2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charset="0"/>
            </a:endParaRPr>
          </a:p>
          <a:p>
            <a:pPr algn="ctr" eaLnBrk="1" hangingPunct="1">
              <a:lnSpc>
                <a:spcPct val="100000"/>
              </a:lnSpc>
              <a:defRPr/>
            </a:pPr>
            <a:endParaRPr lang="bg-BG" sz="18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  <a:p>
            <a:pPr algn="ctr" eaLnBrk="1" hangingPunct="1">
              <a:lnSpc>
                <a:spcPct val="100000"/>
              </a:lnSpc>
              <a:defRPr/>
            </a:pPr>
            <a:endParaRPr lang="bg-BG" sz="18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</p:txBody>
      </p:sp>
      <p:pic>
        <p:nvPicPr>
          <p:cNvPr id="30" name="Picture 14" descr="MCj03871500000[1]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6612" y="4122428"/>
            <a:ext cx="1524000" cy="1524000"/>
          </a:xfrm>
          <a:prstGeom prst="roundRect">
            <a:avLst>
              <a:gd name="adj" fmla="val 7316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 Box 20"/>
          <p:cNvSpPr txBox="1">
            <a:spLocks noChangeArrowheads="1"/>
          </p:cNvSpPr>
          <p:nvPr/>
        </p:nvSpPr>
        <p:spPr bwMode="auto">
          <a:xfrm>
            <a:off x="2779713" y="6000690"/>
            <a:ext cx="82747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kumimoji="0" lang="en-US" sz="2000" dirty="0">
                <a:solidFill>
                  <a:schemeClr val="tx2">
                    <a:lumMod val="40000"/>
                    <a:lumOff val="60000"/>
                  </a:schemeClr>
                </a:solidFill>
                <a:cs typeface="Arial" charset="0"/>
              </a:rPr>
              <a:t>Andy</a:t>
            </a:r>
            <a:endParaRPr kumimoji="0" lang="en-US" sz="1200" noProof="1">
              <a:solidFill>
                <a:schemeClr val="tx2">
                  <a:lumMod val="40000"/>
                  <a:lumOff val="60000"/>
                </a:schemeClr>
              </a:solidFill>
              <a:cs typeface="Arial" charset="0"/>
            </a:endParaRPr>
          </a:p>
        </p:txBody>
      </p:sp>
      <p:sp>
        <p:nvSpPr>
          <p:cNvPr id="32" name="Text Box 21"/>
          <p:cNvSpPr txBox="1">
            <a:spLocks noChangeArrowheads="1"/>
          </p:cNvSpPr>
          <p:nvPr/>
        </p:nvSpPr>
        <p:spPr bwMode="auto">
          <a:xfrm>
            <a:off x="8467725" y="5631534"/>
            <a:ext cx="98456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kumimoji="0" lang="en-US" sz="2000" dirty="0">
                <a:solidFill>
                  <a:schemeClr val="tx2">
                    <a:lumMod val="40000"/>
                    <a:lumOff val="60000"/>
                  </a:schemeClr>
                </a:solidFill>
                <a:cs typeface="Arial" charset="0"/>
              </a:rPr>
              <a:t>Bobby</a:t>
            </a:r>
            <a:endParaRPr kumimoji="0" lang="en-US" sz="1200" noProof="1">
              <a:solidFill>
                <a:schemeClr val="tx2">
                  <a:lumMod val="40000"/>
                  <a:lumOff val="60000"/>
                </a:schemeClr>
              </a:solidFill>
              <a:cs typeface="Arial" charset="0"/>
            </a:endParaRPr>
          </a:p>
        </p:txBody>
      </p:sp>
      <p:pic>
        <p:nvPicPr>
          <p:cNvPr id="33" name="Picture 14" descr="BD18200_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6364" y="3505200"/>
            <a:ext cx="998443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Text Box 15"/>
          <p:cNvSpPr txBox="1">
            <a:spLocks noChangeArrowheads="1"/>
          </p:cNvSpPr>
          <p:nvPr/>
        </p:nvSpPr>
        <p:spPr bwMode="auto">
          <a:xfrm>
            <a:off x="7983516" y="3594100"/>
            <a:ext cx="79258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bg1"/>
                </a:solidFill>
                <a:cs typeface="Arial" charset="0"/>
              </a:rPr>
              <a:t>Bobby</a:t>
            </a:r>
            <a:endParaRPr lang="en-US" sz="1800" b="1" noProof="1">
              <a:solidFill>
                <a:schemeClr val="bg1"/>
              </a:solidFill>
              <a:cs typeface="Arial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  <p:sp>
        <p:nvSpPr>
          <p:cNvPr id="617475" name="Rectangle 3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The Copy-Modify-Merge</a:t>
            </a:r>
            <a:r>
              <a:rPr lang="bg-BG" dirty="0"/>
              <a:t> </a:t>
            </a:r>
            <a:r>
              <a:rPr lang="en-US" dirty="0"/>
              <a:t>Model </a:t>
            </a:r>
            <a:r>
              <a:rPr lang="bg-BG" dirty="0"/>
              <a:t>(5)</a:t>
            </a:r>
            <a:endParaRPr lang="en-US" dirty="0"/>
          </a:p>
        </p:txBody>
      </p:sp>
      <p:sp>
        <p:nvSpPr>
          <p:cNvPr id="617488" name="Text Box 16"/>
          <p:cNvSpPr txBox="1">
            <a:spLocks noChangeArrowheads="1"/>
          </p:cNvSpPr>
          <p:nvPr/>
        </p:nvSpPr>
        <p:spPr bwMode="auto">
          <a:xfrm>
            <a:off x="2132012" y="1066800"/>
            <a:ext cx="3048000" cy="28315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marL="0" indent="0" ea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tabLst>
                <a:tab pos="282575" algn="l"/>
              </a:tabLst>
              <a:defRPr sz="24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spcAft>
                <a:spcPts val="0"/>
              </a:spcAft>
            </a:pPr>
            <a:r>
              <a:rPr lang="en-US" b="1" dirty="0"/>
              <a:t>Andy updates his changes with the ones from the repository</a:t>
            </a:r>
            <a:r>
              <a:rPr lang="bg-BG" b="1" dirty="0"/>
              <a:t>.</a:t>
            </a:r>
            <a:endParaRPr lang="en-US" b="1" dirty="0"/>
          </a:p>
          <a:p>
            <a:pPr>
              <a:spcAft>
                <a:spcPts val="0"/>
              </a:spcAft>
            </a:pPr>
            <a:r>
              <a:rPr lang="en-US" b="1" dirty="0"/>
              <a:t>The changes merge into his local copy</a:t>
            </a:r>
            <a:r>
              <a:rPr lang="bg-BG" b="1" dirty="0"/>
              <a:t>.</a:t>
            </a:r>
            <a:endParaRPr lang="en-US" b="1" dirty="0"/>
          </a:p>
          <a:p>
            <a:pPr>
              <a:spcAft>
                <a:spcPts val="0"/>
              </a:spcAft>
            </a:pPr>
            <a:r>
              <a:rPr lang="en-US" b="1" dirty="0"/>
              <a:t>A merge conflict can occur.</a:t>
            </a:r>
          </a:p>
        </p:txBody>
      </p:sp>
      <p:sp>
        <p:nvSpPr>
          <p:cNvPr id="617490" name="Text Box 18"/>
          <p:cNvSpPr txBox="1">
            <a:spLocks noChangeArrowheads="1"/>
          </p:cNvSpPr>
          <p:nvPr/>
        </p:nvSpPr>
        <p:spPr bwMode="auto">
          <a:xfrm rot="-327827">
            <a:off x="4766054" y="3523809"/>
            <a:ext cx="1871663" cy="696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1" hangingPunct="1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Update</a:t>
            </a:r>
          </a:p>
          <a:p>
            <a:pPr algn="ctr" eaLnBrk="1" hangingPunct="1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(with merge)</a:t>
            </a:r>
            <a:endParaRPr lang="bg-BG" sz="1800" b="1" dirty="0">
              <a:solidFill>
                <a:schemeClr val="tx2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charset="0"/>
            </a:endParaRPr>
          </a:p>
        </p:txBody>
      </p:sp>
      <p:sp>
        <p:nvSpPr>
          <p:cNvPr id="617499" name="Text Box 27"/>
          <p:cNvSpPr txBox="1">
            <a:spLocks noChangeArrowheads="1"/>
          </p:cNvSpPr>
          <p:nvPr/>
        </p:nvSpPr>
        <p:spPr bwMode="auto">
          <a:xfrm>
            <a:off x="4069321" y="4333279"/>
            <a:ext cx="792589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1800" b="1" dirty="0">
                <a:solidFill>
                  <a:schemeClr val="bg1"/>
                </a:solidFill>
                <a:cs typeface="Arial" charset="0"/>
              </a:rPr>
              <a:t>Andy</a:t>
            </a:r>
          </a:p>
          <a:p>
            <a:pPr algn="ctr">
              <a:defRPr/>
            </a:pPr>
            <a:r>
              <a:rPr lang="en-US" sz="1800" b="1" dirty="0">
                <a:solidFill>
                  <a:schemeClr val="bg1"/>
                </a:solidFill>
                <a:cs typeface="Arial" charset="0"/>
              </a:rPr>
              <a:t>&amp;</a:t>
            </a:r>
            <a:endParaRPr lang="bg-BG" sz="1800" b="1" dirty="0">
              <a:solidFill>
                <a:schemeClr val="bg1"/>
              </a:solidFill>
              <a:cs typeface="Arial" charset="0"/>
            </a:endParaRPr>
          </a:p>
          <a:p>
            <a:pPr algn="ctr">
              <a:defRPr/>
            </a:pPr>
            <a:r>
              <a:rPr lang="en-US" sz="1800" b="1" dirty="0">
                <a:solidFill>
                  <a:schemeClr val="bg1"/>
                </a:solidFill>
                <a:cs typeface="Arial" charset="0"/>
              </a:rPr>
              <a:t>Bobby</a:t>
            </a:r>
            <a:endParaRPr lang="bg-BG" sz="1800" b="1" dirty="0">
              <a:solidFill>
                <a:schemeClr val="bg1"/>
              </a:solidFill>
              <a:cs typeface="Arial" charset="0"/>
            </a:endParaRPr>
          </a:p>
        </p:txBody>
      </p:sp>
      <p:cxnSp>
        <p:nvCxnSpPr>
          <p:cNvPr id="44046" name="AutoShape 28"/>
          <p:cNvCxnSpPr>
            <a:cxnSpLocks noChangeShapeType="1"/>
          </p:cNvCxnSpPr>
          <p:nvPr/>
        </p:nvCxnSpPr>
        <p:spPr bwMode="auto">
          <a:xfrm rot="5400000">
            <a:off x="5169279" y="2955484"/>
            <a:ext cx="695325" cy="1905000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chemeClr val="tx2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7" name="Text Box 25"/>
          <p:cNvSpPr txBox="1">
            <a:spLocks noChangeArrowheads="1"/>
          </p:cNvSpPr>
          <p:nvPr/>
        </p:nvSpPr>
        <p:spPr bwMode="auto">
          <a:xfrm>
            <a:off x="4506348" y="5449669"/>
            <a:ext cx="1046458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(Local Merge)</a:t>
            </a:r>
            <a:endParaRPr lang="bg-BG" sz="1800" b="1" dirty="0">
              <a:solidFill>
                <a:schemeClr val="tx2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charset="0"/>
            </a:endParaRPr>
          </a:p>
        </p:txBody>
      </p:sp>
      <p:pic>
        <p:nvPicPr>
          <p:cNvPr id="35" name="Picture 6" descr="BD18200_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5165" y="2389496"/>
            <a:ext cx="9144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 Box 7"/>
          <p:cNvSpPr txBox="1">
            <a:spLocks noChangeArrowheads="1"/>
          </p:cNvSpPr>
          <p:nvPr/>
        </p:nvSpPr>
        <p:spPr bwMode="auto">
          <a:xfrm>
            <a:off x="5945166" y="2565400"/>
            <a:ext cx="79258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bg1"/>
                </a:solidFill>
                <a:cs typeface="Arial" charset="0"/>
              </a:rPr>
              <a:t>Bobby</a:t>
            </a:r>
            <a:endParaRPr lang="bg-BG" sz="1800" b="1" dirty="0">
              <a:solidFill>
                <a:schemeClr val="bg1"/>
              </a:solidFill>
              <a:cs typeface="Arial" charset="0"/>
            </a:endParaRPr>
          </a:p>
        </p:txBody>
      </p:sp>
      <p:pic>
        <p:nvPicPr>
          <p:cNvPr id="41" name="Picture 2" descr="http://svn.apache.org/repos/asf/subversion/trunk/notes/logo/256-colour/subversion_logo-384x33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812" y="1775575"/>
            <a:ext cx="1311495" cy="1133897"/>
          </a:xfrm>
          <a:prstGeom prst="roundRect">
            <a:avLst>
              <a:gd name="adj" fmla="val 3541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076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AutoShape 4"/>
          <p:cNvSpPr>
            <a:spLocks noChangeArrowheads="1"/>
          </p:cNvSpPr>
          <p:nvPr/>
        </p:nvSpPr>
        <p:spPr bwMode="auto">
          <a:xfrm>
            <a:off x="5637212" y="1607828"/>
            <a:ext cx="1524000" cy="1447800"/>
          </a:xfrm>
          <a:prstGeom prst="can">
            <a:avLst>
              <a:gd name="adj" fmla="val 25000"/>
            </a:avLst>
          </a:prstGeom>
          <a:solidFill>
            <a:schemeClr val="bg1"/>
          </a:solidFill>
          <a:ln w="9525">
            <a:solidFill>
              <a:schemeClr val="tx2">
                <a:lumMod val="20000"/>
                <a:lumOff val="80000"/>
              </a:schemeClr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Repository</a:t>
            </a:r>
            <a:endParaRPr lang="bg-BG" sz="1800" b="1" dirty="0">
              <a:solidFill>
                <a:schemeClr val="tx2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charset="0"/>
            </a:endParaRPr>
          </a:p>
          <a:p>
            <a:pPr algn="ctr" eaLnBrk="1" hangingPunct="1">
              <a:lnSpc>
                <a:spcPct val="100000"/>
              </a:lnSpc>
              <a:defRPr/>
            </a:pPr>
            <a:endParaRPr lang="bg-BG" sz="18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  <a:p>
            <a:pPr algn="ctr" eaLnBrk="1" hangingPunct="1">
              <a:lnSpc>
                <a:spcPct val="100000"/>
              </a:lnSpc>
              <a:defRPr/>
            </a:pPr>
            <a:endParaRPr lang="bg-BG" sz="18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</p:txBody>
      </p:sp>
      <p:pic>
        <p:nvPicPr>
          <p:cNvPr id="21" name="Picture 2" descr="MCj04114760000[1]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7812" y="4886266"/>
            <a:ext cx="1524000" cy="1133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14" descr="MCj03871500000[1]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6612" y="4122428"/>
            <a:ext cx="1524000" cy="1524000"/>
          </a:xfrm>
          <a:prstGeom prst="roundRect">
            <a:avLst>
              <a:gd name="adj" fmla="val 7316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 Box 20"/>
          <p:cNvSpPr txBox="1">
            <a:spLocks noChangeArrowheads="1"/>
          </p:cNvSpPr>
          <p:nvPr/>
        </p:nvSpPr>
        <p:spPr bwMode="auto">
          <a:xfrm>
            <a:off x="2779713" y="6000690"/>
            <a:ext cx="82747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kumimoji="0" lang="en-US" sz="2000" dirty="0">
                <a:solidFill>
                  <a:schemeClr val="tx2">
                    <a:lumMod val="40000"/>
                    <a:lumOff val="60000"/>
                  </a:schemeClr>
                </a:solidFill>
                <a:cs typeface="Arial" charset="0"/>
              </a:rPr>
              <a:t>Andy</a:t>
            </a:r>
            <a:endParaRPr kumimoji="0" lang="en-US" sz="1200" noProof="1">
              <a:solidFill>
                <a:schemeClr val="tx2">
                  <a:lumMod val="40000"/>
                  <a:lumOff val="60000"/>
                </a:schemeClr>
              </a:solidFill>
              <a:cs typeface="Arial" charset="0"/>
            </a:endParaRPr>
          </a:p>
        </p:txBody>
      </p:sp>
      <p:sp>
        <p:nvSpPr>
          <p:cNvPr id="24" name="Text Box 21"/>
          <p:cNvSpPr txBox="1">
            <a:spLocks noChangeArrowheads="1"/>
          </p:cNvSpPr>
          <p:nvPr/>
        </p:nvSpPr>
        <p:spPr bwMode="auto">
          <a:xfrm>
            <a:off x="8467725" y="5631534"/>
            <a:ext cx="98456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kumimoji="0" lang="en-US" sz="2000" dirty="0">
                <a:solidFill>
                  <a:schemeClr val="tx2">
                    <a:lumMod val="40000"/>
                    <a:lumOff val="60000"/>
                  </a:schemeClr>
                </a:solidFill>
                <a:cs typeface="Arial" charset="0"/>
              </a:rPr>
              <a:t>Bobby</a:t>
            </a:r>
            <a:endParaRPr kumimoji="0" lang="en-US" sz="1200" noProof="1">
              <a:solidFill>
                <a:schemeClr val="tx2">
                  <a:lumMod val="40000"/>
                  <a:lumOff val="60000"/>
                </a:schemeClr>
              </a:solidFill>
              <a:cs typeface="Arial" charset="0"/>
            </a:endParaRPr>
          </a:p>
        </p:txBody>
      </p:sp>
      <p:pic>
        <p:nvPicPr>
          <p:cNvPr id="25" name="Picture 14" descr="BD18200_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6364" y="3505200"/>
            <a:ext cx="998443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Text Box 15"/>
          <p:cNvSpPr txBox="1">
            <a:spLocks noChangeArrowheads="1"/>
          </p:cNvSpPr>
          <p:nvPr/>
        </p:nvSpPr>
        <p:spPr bwMode="auto">
          <a:xfrm>
            <a:off x="7983516" y="3594100"/>
            <a:ext cx="79258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bg1"/>
                </a:solidFill>
                <a:cs typeface="Arial" charset="0"/>
              </a:rPr>
              <a:t>Bobby</a:t>
            </a:r>
            <a:endParaRPr lang="en-US" sz="1800" b="1" noProof="1">
              <a:solidFill>
                <a:schemeClr val="bg1"/>
              </a:solidFill>
              <a:cs typeface="Arial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  <p:sp>
        <p:nvSpPr>
          <p:cNvPr id="621571" name="Rectangle 3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The Copy-Modify-Merge</a:t>
            </a:r>
            <a:r>
              <a:rPr lang="bg-BG" dirty="0"/>
              <a:t> </a:t>
            </a:r>
            <a:r>
              <a:rPr lang="en-US" dirty="0"/>
              <a:t>Model (6)</a:t>
            </a:r>
          </a:p>
        </p:txBody>
      </p:sp>
      <p:pic>
        <p:nvPicPr>
          <p:cNvPr id="45061" name="Picture 6" descr="BD18200_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475" y="2403144"/>
            <a:ext cx="9144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1583" name="Text Box 15"/>
          <p:cNvSpPr txBox="1">
            <a:spLocks noChangeArrowheads="1"/>
          </p:cNvSpPr>
          <p:nvPr/>
        </p:nvSpPr>
        <p:spPr bwMode="auto">
          <a:xfrm>
            <a:off x="2132012" y="1054656"/>
            <a:ext cx="2684965" cy="28315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marL="0" indent="0" ea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tabLst>
                <a:tab pos="282575" algn="l"/>
              </a:tabLst>
              <a:defRPr sz="24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r>
              <a:rPr lang="en-US" b="1" dirty="0"/>
              <a:t>Andy commits the merged changes to the repository</a:t>
            </a:r>
            <a:r>
              <a:rPr lang="bg-BG" b="1" dirty="0"/>
              <a:t>.</a:t>
            </a:r>
          </a:p>
          <a:p>
            <a:r>
              <a:rPr lang="en-US" b="1" dirty="0"/>
              <a:t>A common version with the changes of Andy and Bobby is inserted.</a:t>
            </a:r>
          </a:p>
        </p:txBody>
      </p:sp>
      <p:cxnSp>
        <p:nvCxnSpPr>
          <p:cNvPr id="45064" name="AutoShape 16"/>
          <p:cNvCxnSpPr>
            <a:cxnSpLocks noChangeShapeType="1"/>
            <a:stCxn id="27" idx="0"/>
            <a:endCxn id="45061" idx="2"/>
          </p:cNvCxnSpPr>
          <p:nvPr/>
        </p:nvCxnSpPr>
        <p:spPr bwMode="auto">
          <a:xfrm rot="5400000" flipH="1" flipV="1">
            <a:off x="5125092" y="2994617"/>
            <a:ext cx="644856" cy="1900310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chemeClr val="tx2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21585" name="Text Box 17"/>
          <p:cNvSpPr txBox="1">
            <a:spLocks noChangeArrowheads="1"/>
          </p:cNvSpPr>
          <p:nvPr/>
        </p:nvSpPr>
        <p:spPr bwMode="auto">
          <a:xfrm>
            <a:off x="4878365" y="3519488"/>
            <a:ext cx="10668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Commit</a:t>
            </a:r>
          </a:p>
        </p:txBody>
      </p:sp>
      <p:sp>
        <p:nvSpPr>
          <p:cNvPr id="621590" name="Text Box 22"/>
          <p:cNvSpPr txBox="1">
            <a:spLocks noChangeArrowheads="1"/>
          </p:cNvSpPr>
          <p:nvPr/>
        </p:nvSpPr>
        <p:spPr bwMode="auto">
          <a:xfrm>
            <a:off x="5987094" y="2461882"/>
            <a:ext cx="792589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1800" b="1" dirty="0">
                <a:solidFill>
                  <a:schemeClr val="bg1"/>
                </a:solidFill>
                <a:cs typeface="Arial" charset="0"/>
              </a:rPr>
              <a:t>Andy</a:t>
            </a:r>
          </a:p>
          <a:p>
            <a:pPr algn="ctr">
              <a:defRPr/>
            </a:pPr>
            <a:r>
              <a:rPr lang="en-US" sz="1800" b="1" dirty="0">
                <a:solidFill>
                  <a:schemeClr val="bg1"/>
                </a:solidFill>
                <a:cs typeface="Arial" charset="0"/>
              </a:rPr>
              <a:t>&amp;</a:t>
            </a:r>
            <a:endParaRPr lang="bg-BG" sz="1800" b="1" dirty="0">
              <a:solidFill>
                <a:schemeClr val="bg1"/>
              </a:solidFill>
              <a:cs typeface="Arial" charset="0"/>
            </a:endParaRPr>
          </a:p>
          <a:p>
            <a:pPr algn="ctr">
              <a:defRPr/>
            </a:pPr>
            <a:r>
              <a:rPr lang="en-US" sz="1800" b="1" dirty="0">
                <a:solidFill>
                  <a:schemeClr val="bg1"/>
                </a:solidFill>
                <a:cs typeface="Arial" charset="0"/>
              </a:rPr>
              <a:t>Bobby</a:t>
            </a:r>
            <a:endParaRPr lang="bg-BG" sz="1800" b="1" dirty="0">
              <a:solidFill>
                <a:schemeClr val="bg1"/>
              </a:solidFill>
              <a:cs typeface="Arial" charset="0"/>
            </a:endParaRPr>
          </a:p>
        </p:txBody>
      </p:sp>
      <p:pic>
        <p:nvPicPr>
          <p:cNvPr id="27" name="Picture 9" descr="BD18200_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0165" y="4267200"/>
            <a:ext cx="9144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Text Box 27"/>
          <p:cNvSpPr txBox="1">
            <a:spLocks noChangeArrowheads="1"/>
          </p:cNvSpPr>
          <p:nvPr/>
        </p:nvSpPr>
        <p:spPr bwMode="auto">
          <a:xfrm>
            <a:off x="4069321" y="4333279"/>
            <a:ext cx="792589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1800" b="1" dirty="0">
                <a:solidFill>
                  <a:schemeClr val="bg1"/>
                </a:solidFill>
                <a:cs typeface="Arial" charset="0"/>
              </a:rPr>
              <a:t>Andy</a:t>
            </a:r>
          </a:p>
          <a:p>
            <a:pPr algn="ctr">
              <a:defRPr/>
            </a:pPr>
            <a:r>
              <a:rPr lang="en-US" sz="1800" b="1" dirty="0">
                <a:solidFill>
                  <a:schemeClr val="bg1"/>
                </a:solidFill>
                <a:cs typeface="Arial" charset="0"/>
              </a:rPr>
              <a:t>&amp;</a:t>
            </a:r>
            <a:endParaRPr lang="bg-BG" sz="1800" b="1" dirty="0">
              <a:solidFill>
                <a:schemeClr val="bg1"/>
              </a:solidFill>
              <a:cs typeface="Arial" charset="0"/>
            </a:endParaRPr>
          </a:p>
          <a:p>
            <a:pPr algn="ctr">
              <a:defRPr/>
            </a:pPr>
            <a:r>
              <a:rPr lang="en-US" sz="1800" b="1" dirty="0">
                <a:solidFill>
                  <a:schemeClr val="bg1"/>
                </a:solidFill>
                <a:cs typeface="Arial" charset="0"/>
              </a:rPr>
              <a:t>Bobby</a:t>
            </a:r>
            <a:endParaRPr lang="bg-BG" sz="1800" b="1" dirty="0">
              <a:solidFill>
                <a:schemeClr val="bg1"/>
              </a:solidFill>
              <a:cs typeface="Arial" charset="0"/>
            </a:endParaRPr>
          </a:p>
        </p:txBody>
      </p:sp>
      <p:pic>
        <p:nvPicPr>
          <p:cNvPr id="35" name="Picture 2" descr="http://svn.apache.org/repos/asf/subversion/trunk/notes/logo/256-colour/subversion_logo-384x33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812" y="1775575"/>
            <a:ext cx="1311495" cy="1133897"/>
          </a:xfrm>
          <a:prstGeom prst="roundRect">
            <a:avLst>
              <a:gd name="adj" fmla="val 3541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645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" descr="MCj04114760000[1]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7812" y="4886266"/>
            <a:ext cx="1524000" cy="1133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14" descr="MCj03871500000[1]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6612" y="4122428"/>
            <a:ext cx="1524000" cy="1524000"/>
          </a:xfrm>
          <a:prstGeom prst="roundRect">
            <a:avLst>
              <a:gd name="adj" fmla="val 7316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 Box 20"/>
          <p:cNvSpPr txBox="1">
            <a:spLocks noChangeArrowheads="1"/>
          </p:cNvSpPr>
          <p:nvPr/>
        </p:nvSpPr>
        <p:spPr bwMode="auto">
          <a:xfrm>
            <a:off x="2779713" y="6000690"/>
            <a:ext cx="82747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kumimoji="0" lang="en-US" sz="2000" dirty="0">
                <a:solidFill>
                  <a:schemeClr val="tx2">
                    <a:lumMod val="40000"/>
                    <a:lumOff val="60000"/>
                  </a:schemeClr>
                </a:solidFill>
                <a:cs typeface="Arial" charset="0"/>
              </a:rPr>
              <a:t>Andy</a:t>
            </a:r>
            <a:endParaRPr kumimoji="0" lang="en-US" sz="1200" noProof="1">
              <a:solidFill>
                <a:schemeClr val="tx2">
                  <a:lumMod val="40000"/>
                  <a:lumOff val="60000"/>
                </a:schemeClr>
              </a:solidFill>
              <a:cs typeface="Arial" charset="0"/>
            </a:endParaRPr>
          </a:p>
        </p:txBody>
      </p:sp>
      <p:sp>
        <p:nvSpPr>
          <p:cNvPr id="25" name="Text Box 21"/>
          <p:cNvSpPr txBox="1">
            <a:spLocks noChangeArrowheads="1"/>
          </p:cNvSpPr>
          <p:nvPr/>
        </p:nvSpPr>
        <p:spPr bwMode="auto">
          <a:xfrm>
            <a:off x="8467725" y="5631534"/>
            <a:ext cx="98456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kumimoji="0" lang="en-US" sz="2000" dirty="0">
                <a:solidFill>
                  <a:schemeClr val="tx2">
                    <a:lumMod val="40000"/>
                    <a:lumOff val="60000"/>
                  </a:schemeClr>
                </a:solidFill>
                <a:cs typeface="Arial" charset="0"/>
              </a:rPr>
              <a:t>Bobby</a:t>
            </a:r>
            <a:endParaRPr kumimoji="0" lang="en-US" sz="1200" noProof="1">
              <a:solidFill>
                <a:schemeClr val="tx2">
                  <a:lumMod val="40000"/>
                  <a:lumOff val="60000"/>
                </a:schemeClr>
              </a:solidFill>
              <a:cs typeface="Arial" charset="0"/>
            </a:endParaRPr>
          </a:p>
        </p:txBody>
      </p:sp>
      <p:sp>
        <p:nvSpPr>
          <p:cNvPr id="21" name="AutoShape 4"/>
          <p:cNvSpPr>
            <a:spLocks noChangeArrowheads="1"/>
          </p:cNvSpPr>
          <p:nvPr/>
        </p:nvSpPr>
        <p:spPr bwMode="auto">
          <a:xfrm>
            <a:off x="5637212" y="1607828"/>
            <a:ext cx="1524000" cy="1447800"/>
          </a:xfrm>
          <a:prstGeom prst="can">
            <a:avLst>
              <a:gd name="adj" fmla="val 25000"/>
            </a:avLst>
          </a:prstGeom>
          <a:solidFill>
            <a:schemeClr val="bg1"/>
          </a:solidFill>
          <a:ln w="9525">
            <a:solidFill>
              <a:schemeClr val="tx2">
                <a:lumMod val="20000"/>
                <a:lumOff val="80000"/>
              </a:schemeClr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Repository</a:t>
            </a:r>
            <a:endParaRPr lang="bg-BG" sz="1800" b="1" dirty="0">
              <a:solidFill>
                <a:schemeClr val="tx2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charset="0"/>
            </a:endParaRPr>
          </a:p>
          <a:p>
            <a:pPr algn="ctr" eaLnBrk="1" hangingPunct="1">
              <a:lnSpc>
                <a:spcPct val="100000"/>
              </a:lnSpc>
              <a:defRPr/>
            </a:pPr>
            <a:endParaRPr lang="bg-BG" sz="18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  <a:p>
            <a:pPr algn="ctr" eaLnBrk="1" hangingPunct="1">
              <a:lnSpc>
                <a:spcPct val="100000"/>
              </a:lnSpc>
              <a:defRPr/>
            </a:pPr>
            <a:endParaRPr lang="bg-BG" sz="18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46</a:t>
            </a:fld>
            <a:endParaRPr lang="en-US" dirty="0"/>
          </a:p>
        </p:txBody>
      </p:sp>
      <p:sp>
        <p:nvSpPr>
          <p:cNvPr id="623619" name="Rectangle 3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The Copy-Modify-Merge</a:t>
            </a:r>
            <a:r>
              <a:rPr lang="bg-BG" dirty="0"/>
              <a:t> </a:t>
            </a:r>
            <a:r>
              <a:rPr lang="en-US" dirty="0"/>
              <a:t>Model </a:t>
            </a:r>
            <a:r>
              <a:rPr lang="bg-BG" dirty="0"/>
              <a:t>(7)</a:t>
            </a:r>
            <a:endParaRPr lang="en-US" dirty="0"/>
          </a:p>
        </p:txBody>
      </p:sp>
      <p:sp>
        <p:nvSpPr>
          <p:cNvPr id="623631" name="Text Box 15"/>
          <p:cNvSpPr txBox="1">
            <a:spLocks noChangeArrowheads="1"/>
          </p:cNvSpPr>
          <p:nvPr/>
        </p:nvSpPr>
        <p:spPr bwMode="auto">
          <a:xfrm>
            <a:off x="2136701" y="1054656"/>
            <a:ext cx="3119511" cy="28315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marL="0" indent="0" ea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tabLst>
                <a:tab pos="282575" algn="l"/>
              </a:tabLst>
              <a:defRPr sz="24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r>
              <a:rPr lang="en-US" b="1" dirty="0"/>
              <a:t>Bobby updates the changes from the repository</a:t>
            </a:r>
            <a:r>
              <a:rPr lang="bg-BG" b="1" dirty="0"/>
              <a:t>.</a:t>
            </a:r>
          </a:p>
          <a:p>
            <a:r>
              <a:rPr lang="en-US" b="1" dirty="0"/>
              <a:t>She gets the common version with both changes from Andy and Bobby</a:t>
            </a:r>
            <a:r>
              <a:rPr lang="ru-RU" b="1" dirty="0"/>
              <a:t>.</a:t>
            </a:r>
            <a:endParaRPr lang="en-US" b="1" dirty="0"/>
          </a:p>
        </p:txBody>
      </p:sp>
      <p:cxnSp>
        <p:nvCxnSpPr>
          <p:cNvPr id="46084" name="AutoShape 16"/>
          <p:cNvCxnSpPr>
            <a:cxnSpLocks noChangeShapeType="1"/>
            <a:stCxn id="46088" idx="2"/>
            <a:endCxn id="46091" idx="0"/>
          </p:cNvCxnSpPr>
          <p:nvPr/>
        </p:nvCxnSpPr>
        <p:spPr bwMode="auto">
          <a:xfrm rot="5400000" flipH="1" flipV="1">
            <a:off x="7253504" y="2420772"/>
            <a:ext cx="345744" cy="2057400"/>
          </a:xfrm>
          <a:prstGeom prst="curvedConnector5">
            <a:avLst>
              <a:gd name="adj1" fmla="val -66118"/>
              <a:gd name="adj2" fmla="val 50000"/>
              <a:gd name="adj3" fmla="val 166118"/>
            </a:avLst>
          </a:prstGeom>
          <a:noFill/>
          <a:ln w="9525">
            <a:solidFill>
              <a:schemeClr val="tx2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23633" name="Text Box 17"/>
          <p:cNvSpPr txBox="1">
            <a:spLocks noChangeArrowheads="1"/>
          </p:cNvSpPr>
          <p:nvPr/>
        </p:nvSpPr>
        <p:spPr bwMode="auto">
          <a:xfrm>
            <a:off x="7392965" y="2659679"/>
            <a:ext cx="10668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Update</a:t>
            </a:r>
            <a:endParaRPr lang="bg-BG" sz="1800" b="1" dirty="0">
              <a:solidFill>
                <a:schemeClr val="tx2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charset="0"/>
            </a:endParaRPr>
          </a:p>
        </p:txBody>
      </p:sp>
      <p:pic>
        <p:nvPicPr>
          <p:cNvPr id="46088" name="Picture 31" descr="BD18200_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476" y="2403144"/>
            <a:ext cx="9144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091" name="Picture 36" descr="BD18200_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7876" y="3276600"/>
            <a:ext cx="9144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3655" name="Text Box 39"/>
          <p:cNvSpPr txBox="1">
            <a:spLocks noChangeArrowheads="1"/>
          </p:cNvSpPr>
          <p:nvPr/>
        </p:nvSpPr>
        <p:spPr bwMode="auto">
          <a:xfrm>
            <a:off x="5987095" y="2461882"/>
            <a:ext cx="792589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1800" b="1" dirty="0">
                <a:solidFill>
                  <a:schemeClr val="bg1"/>
                </a:solidFill>
                <a:cs typeface="Arial" charset="0"/>
              </a:rPr>
              <a:t>Andy</a:t>
            </a:r>
          </a:p>
          <a:p>
            <a:pPr algn="ctr">
              <a:defRPr/>
            </a:pPr>
            <a:r>
              <a:rPr lang="en-US" sz="1800" b="1" dirty="0">
                <a:solidFill>
                  <a:schemeClr val="bg1"/>
                </a:solidFill>
                <a:cs typeface="Arial" charset="0"/>
              </a:rPr>
              <a:t>&amp;</a:t>
            </a:r>
            <a:endParaRPr lang="bg-BG" sz="1800" b="1" dirty="0">
              <a:solidFill>
                <a:schemeClr val="bg1"/>
              </a:solidFill>
              <a:cs typeface="Arial" charset="0"/>
            </a:endParaRPr>
          </a:p>
          <a:p>
            <a:pPr algn="ctr">
              <a:defRPr/>
            </a:pPr>
            <a:r>
              <a:rPr lang="en-US" sz="1800" b="1" dirty="0">
                <a:solidFill>
                  <a:schemeClr val="bg1"/>
                </a:solidFill>
                <a:cs typeface="Arial" charset="0"/>
              </a:rPr>
              <a:t>Bobby</a:t>
            </a:r>
            <a:endParaRPr lang="bg-BG" sz="1800" b="1" dirty="0">
              <a:solidFill>
                <a:schemeClr val="bg1"/>
              </a:solidFill>
              <a:cs typeface="Arial" charset="0"/>
            </a:endParaRPr>
          </a:p>
        </p:txBody>
      </p:sp>
      <p:sp>
        <p:nvSpPr>
          <p:cNvPr id="623656" name="Text Box 40"/>
          <p:cNvSpPr txBox="1">
            <a:spLocks noChangeArrowheads="1"/>
          </p:cNvSpPr>
          <p:nvPr/>
        </p:nvSpPr>
        <p:spPr bwMode="auto">
          <a:xfrm>
            <a:off x="8047670" y="3327400"/>
            <a:ext cx="792589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1800" b="1" dirty="0">
                <a:solidFill>
                  <a:schemeClr val="bg1"/>
                </a:solidFill>
                <a:cs typeface="Arial" charset="0"/>
              </a:rPr>
              <a:t>Andy</a:t>
            </a:r>
          </a:p>
          <a:p>
            <a:pPr algn="ctr">
              <a:defRPr/>
            </a:pPr>
            <a:r>
              <a:rPr lang="en-US" sz="1800" b="1" dirty="0">
                <a:solidFill>
                  <a:schemeClr val="bg1"/>
                </a:solidFill>
                <a:cs typeface="Arial" charset="0"/>
              </a:rPr>
              <a:t>&amp;</a:t>
            </a:r>
            <a:endParaRPr lang="bg-BG" sz="1800" b="1" dirty="0">
              <a:solidFill>
                <a:schemeClr val="bg1"/>
              </a:solidFill>
              <a:cs typeface="Arial" charset="0"/>
            </a:endParaRPr>
          </a:p>
          <a:p>
            <a:pPr algn="ctr">
              <a:defRPr/>
            </a:pPr>
            <a:r>
              <a:rPr lang="en-US" sz="1800" b="1" dirty="0">
                <a:solidFill>
                  <a:schemeClr val="bg1"/>
                </a:solidFill>
                <a:cs typeface="Arial" charset="0"/>
              </a:rPr>
              <a:t>Bobby</a:t>
            </a:r>
            <a:endParaRPr lang="bg-BG" sz="1800" b="1" dirty="0">
              <a:solidFill>
                <a:schemeClr val="bg1"/>
              </a:solidFill>
              <a:cs typeface="Arial" charset="0"/>
            </a:endParaRPr>
          </a:p>
        </p:txBody>
      </p:sp>
      <p:pic>
        <p:nvPicPr>
          <p:cNvPr id="26" name="Picture 9" descr="BD18200_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0165" y="4267200"/>
            <a:ext cx="9144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Text Box 27"/>
          <p:cNvSpPr txBox="1">
            <a:spLocks noChangeArrowheads="1"/>
          </p:cNvSpPr>
          <p:nvPr/>
        </p:nvSpPr>
        <p:spPr bwMode="auto">
          <a:xfrm>
            <a:off x="4069321" y="4333279"/>
            <a:ext cx="792589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1800" b="1" dirty="0">
                <a:solidFill>
                  <a:schemeClr val="bg1"/>
                </a:solidFill>
                <a:cs typeface="Arial" charset="0"/>
              </a:rPr>
              <a:t>Andy</a:t>
            </a:r>
          </a:p>
          <a:p>
            <a:pPr algn="ctr">
              <a:defRPr/>
            </a:pPr>
            <a:r>
              <a:rPr lang="en-US" sz="1800" b="1" dirty="0">
                <a:solidFill>
                  <a:schemeClr val="bg1"/>
                </a:solidFill>
                <a:cs typeface="Arial" charset="0"/>
              </a:rPr>
              <a:t>&amp;</a:t>
            </a:r>
            <a:endParaRPr lang="bg-BG" sz="1800" b="1" dirty="0">
              <a:solidFill>
                <a:schemeClr val="bg1"/>
              </a:solidFill>
              <a:cs typeface="Arial" charset="0"/>
            </a:endParaRPr>
          </a:p>
          <a:p>
            <a:pPr algn="ctr">
              <a:defRPr/>
            </a:pPr>
            <a:r>
              <a:rPr lang="en-US" sz="1800" b="1" dirty="0">
                <a:solidFill>
                  <a:schemeClr val="bg1"/>
                </a:solidFill>
                <a:cs typeface="Arial" charset="0"/>
              </a:rPr>
              <a:t>Bobby</a:t>
            </a:r>
            <a:endParaRPr lang="bg-BG" sz="1800" b="1" dirty="0">
              <a:solidFill>
                <a:schemeClr val="bg1"/>
              </a:solidFill>
              <a:cs typeface="Arial" charset="0"/>
            </a:endParaRPr>
          </a:p>
        </p:txBody>
      </p:sp>
      <p:pic>
        <p:nvPicPr>
          <p:cNvPr id="32" name="Picture 2" descr="http://svn.apache.org/repos/asf/subversion/trunk/notes/logo/256-colour/subversion_logo-384x33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812" y="1775575"/>
            <a:ext cx="1311495" cy="1133897"/>
          </a:xfrm>
          <a:prstGeom prst="roundRect">
            <a:avLst>
              <a:gd name="adj" fmla="val 3541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5477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979612" y="853339"/>
            <a:ext cx="7924800" cy="1568497"/>
          </a:xfrm>
        </p:spPr>
        <p:txBody>
          <a:bodyPr/>
          <a:lstStyle/>
          <a:p>
            <a:r>
              <a:rPr lang="en-US" dirty="0" smtClean="0"/>
              <a:t>The "Distributed </a:t>
            </a:r>
            <a:r>
              <a:rPr lang="en-US" dirty="0"/>
              <a:t>Version </a:t>
            </a:r>
            <a:r>
              <a:rPr lang="en-US" dirty="0" smtClean="0"/>
              <a:t>Control" Versioning Model</a:t>
            </a:r>
            <a:endParaRPr lang="en-US" dirty="0"/>
          </a:p>
        </p:txBody>
      </p:sp>
      <p:pic>
        <p:nvPicPr>
          <p:cNvPr id="6" name="Picture 2" descr="Distributed version control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71" t="-1474" r="-2269" b="-3131"/>
          <a:stretch/>
        </p:blipFill>
        <p:spPr bwMode="auto">
          <a:xfrm>
            <a:off x="3664598" y="2726636"/>
            <a:ext cx="4563414" cy="3521764"/>
          </a:xfrm>
          <a:prstGeom prst="roundRect">
            <a:avLst>
              <a:gd name="adj" fmla="val 1320"/>
            </a:avLst>
          </a:prstGeom>
          <a:solidFill>
            <a:srgbClr val="FFFFFF"/>
          </a:solidFill>
          <a:extLst/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896" y="3659192"/>
            <a:ext cx="1626716" cy="1656652"/>
          </a:xfrm>
          <a:prstGeom prst="roundRect">
            <a:avLst>
              <a:gd name="adj" fmla="val 2475"/>
            </a:avLst>
          </a:prstGeom>
        </p:spPr>
      </p:pic>
      <p:pic>
        <p:nvPicPr>
          <p:cNvPr id="7" name="Picture 2" descr="http://www.selenic.com/mercurial/mercurial-log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8612" y="3659192"/>
            <a:ext cx="1904376" cy="1656652"/>
          </a:xfrm>
          <a:prstGeom prst="roundRect">
            <a:avLst>
              <a:gd name="adj" fmla="val 2606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6350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2" descr="MCj04114760000[1]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0112" y="4810066"/>
            <a:ext cx="1524000" cy="1133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48</a:t>
            </a:fld>
            <a:endParaRPr lang="en-US" dirty="0"/>
          </a:p>
        </p:txBody>
      </p:sp>
      <p:sp>
        <p:nvSpPr>
          <p:cNvPr id="711683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Distributed Version </a:t>
            </a:r>
            <a:r>
              <a:rPr lang="en-US" dirty="0" smtClean="0"/>
              <a:t>Control (1)</a:t>
            </a:r>
          </a:p>
        </p:txBody>
      </p:sp>
      <p:sp>
        <p:nvSpPr>
          <p:cNvPr id="711684" name="AutoShape 4"/>
          <p:cNvSpPr>
            <a:spLocks noChangeArrowheads="1"/>
          </p:cNvSpPr>
          <p:nvPr/>
        </p:nvSpPr>
        <p:spPr bwMode="auto">
          <a:xfrm>
            <a:off x="5429642" y="1524010"/>
            <a:ext cx="1524000" cy="1447800"/>
          </a:xfrm>
          <a:prstGeom prst="can">
            <a:avLst>
              <a:gd name="adj" fmla="val 25000"/>
            </a:avLst>
          </a:prstGeom>
          <a:solidFill>
            <a:schemeClr val="bg1"/>
          </a:solidFill>
          <a:ln w="9525">
            <a:solidFill>
              <a:schemeClr val="tx2">
                <a:lumMod val="20000"/>
                <a:lumOff val="80000"/>
              </a:schemeClr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/>
            </a:r>
            <a:b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</a:br>
            <a:r>
              <a:rPr lang="en-US" sz="1800" b="1" dirty="0" smtClean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Remote</a:t>
            </a: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/>
            </a:r>
            <a:b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</a:b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 Repository</a:t>
            </a:r>
            <a:r>
              <a:rPr lang="bg-BG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/>
            </a:r>
            <a:br>
              <a:rPr lang="bg-BG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</a:br>
            <a:r>
              <a:rPr lang="bg-BG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(</a:t>
            </a: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Server</a:t>
            </a:r>
            <a:r>
              <a:rPr lang="bg-BG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)</a:t>
            </a:r>
            <a:endParaRPr lang="bg-BG" sz="18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  <a:p>
            <a:pPr algn="ctr" eaLnBrk="1" hangingPunct="1">
              <a:lnSpc>
                <a:spcPct val="100000"/>
              </a:lnSpc>
              <a:defRPr/>
            </a:pPr>
            <a:endParaRPr lang="bg-BG" sz="18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</p:txBody>
      </p:sp>
      <p:sp>
        <p:nvSpPr>
          <p:cNvPr id="711691" name="Text Box 11"/>
          <p:cNvSpPr txBox="1">
            <a:spLocks noChangeArrowheads="1"/>
          </p:cNvSpPr>
          <p:nvPr/>
        </p:nvSpPr>
        <p:spPr bwMode="auto">
          <a:xfrm>
            <a:off x="2052638" y="1143000"/>
            <a:ext cx="2836069" cy="2462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marL="0" indent="0" ea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tabLst>
                <a:tab pos="282575" algn="l"/>
              </a:tabLst>
              <a:defRPr sz="24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r>
              <a:rPr lang="en-US" b="1" dirty="0"/>
              <a:t>Andy and Bobby clone the </a:t>
            </a:r>
            <a:r>
              <a:rPr lang="en-US" b="1" dirty="0" smtClean="0"/>
              <a:t>remote repository </a:t>
            </a:r>
            <a:r>
              <a:rPr lang="en-US" b="1" dirty="0"/>
              <a:t>locally.</a:t>
            </a:r>
            <a:endParaRPr lang="bg-BG" b="1" dirty="0"/>
          </a:p>
          <a:p>
            <a:r>
              <a:rPr lang="en-US" b="1" dirty="0"/>
              <a:t>They both have the same files in their local repositories.</a:t>
            </a:r>
            <a:endParaRPr lang="bg-BG" b="1" dirty="0"/>
          </a:p>
        </p:txBody>
      </p:sp>
      <p:pic>
        <p:nvPicPr>
          <p:cNvPr id="39945" name="Picture 14" descr="MCj03871500000[1]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1412" y="4643984"/>
            <a:ext cx="1524000" cy="1524000"/>
          </a:xfrm>
          <a:prstGeom prst="roundRect">
            <a:avLst>
              <a:gd name="adj" fmla="val 7316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 Box 20"/>
          <p:cNvSpPr txBox="1">
            <a:spLocks noChangeArrowheads="1"/>
          </p:cNvSpPr>
          <p:nvPr/>
        </p:nvSpPr>
        <p:spPr bwMode="auto">
          <a:xfrm>
            <a:off x="2132013" y="5924490"/>
            <a:ext cx="82747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kumimoji="0" lang="en-US" sz="2000" dirty="0">
                <a:solidFill>
                  <a:schemeClr val="tx2">
                    <a:lumMod val="40000"/>
                    <a:lumOff val="60000"/>
                  </a:schemeClr>
                </a:solidFill>
                <a:cs typeface="Arial" charset="0"/>
              </a:rPr>
              <a:t>Andy</a:t>
            </a:r>
            <a:endParaRPr kumimoji="0" lang="en-US" sz="1200" noProof="1">
              <a:solidFill>
                <a:schemeClr val="tx2">
                  <a:lumMod val="40000"/>
                  <a:lumOff val="60000"/>
                </a:schemeClr>
              </a:solidFill>
              <a:cs typeface="Arial" charset="0"/>
            </a:endParaRPr>
          </a:p>
        </p:txBody>
      </p:sp>
      <p:sp>
        <p:nvSpPr>
          <p:cNvPr id="23" name="Text Box 21"/>
          <p:cNvSpPr txBox="1">
            <a:spLocks noChangeArrowheads="1"/>
          </p:cNvSpPr>
          <p:nvPr/>
        </p:nvSpPr>
        <p:spPr bwMode="auto">
          <a:xfrm>
            <a:off x="8772525" y="6153090"/>
            <a:ext cx="98456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kumimoji="0" lang="en-US" sz="2000" dirty="0">
                <a:solidFill>
                  <a:schemeClr val="tx2">
                    <a:lumMod val="40000"/>
                    <a:lumOff val="60000"/>
                  </a:schemeClr>
                </a:solidFill>
                <a:cs typeface="Arial" charset="0"/>
              </a:rPr>
              <a:t>Bobby</a:t>
            </a:r>
            <a:endParaRPr kumimoji="0" lang="en-US" sz="1200" noProof="1">
              <a:solidFill>
                <a:schemeClr val="tx2">
                  <a:lumMod val="40000"/>
                  <a:lumOff val="60000"/>
                </a:schemeClr>
              </a:solidFill>
              <a:cs typeface="Arial" charset="0"/>
            </a:endParaRPr>
          </a:p>
        </p:txBody>
      </p:sp>
      <p:sp>
        <p:nvSpPr>
          <p:cNvPr id="24" name="AutoShape 4"/>
          <p:cNvSpPr>
            <a:spLocks noChangeArrowheads="1"/>
          </p:cNvSpPr>
          <p:nvPr/>
        </p:nvSpPr>
        <p:spPr bwMode="auto">
          <a:xfrm>
            <a:off x="4341812" y="4724400"/>
            <a:ext cx="1524000" cy="1447800"/>
          </a:xfrm>
          <a:prstGeom prst="can">
            <a:avLst>
              <a:gd name="adj" fmla="val 25000"/>
            </a:avLst>
          </a:prstGeom>
          <a:solidFill>
            <a:schemeClr val="bg1"/>
          </a:solidFill>
          <a:ln w="9525">
            <a:solidFill>
              <a:schemeClr val="tx2">
                <a:lumMod val="20000"/>
                <a:lumOff val="80000"/>
              </a:schemeClr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/>
            </a:r>
            <a:b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</a:b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Local</a:t>
            </a:r>
            <a:b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</a:b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 Repository</a:t>
            </a:r>
          </a:p>
          <a:p>
            <a:pPr algn="ctr" eaLnBrk="1" hangingPunct="1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(Andy)</a:t>
            </a:r>
            <a:endParaRPr lang="bg-BG" sz="18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  <a:p>
            <a:pPr algn="ctr" eaLnBrk="1" hangingPunct="1">
              <a:lnSpc>
                <a:spcPct val="100000"/>
              </a:lnSpc>
              <a:defRPr/>
            </a:pPr>
            <a:endParaRPr lang="bg-BG" sz="18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</p:txBody>
      </p:sp>
      <p:sp>
        <p:nvSpPr>
          <p:cNvPr id="25" name="AutoShape 4"/>
          <p:cNvSpPr>
            <a:spLocks noChangeArrowheads="1"/>
          </p:cNvSpPr>
          <p:nvPr/>
        </p:nvSpPr>
        <p:spPr bwMode="auto">
          <a:xfrm>
            <a:off x="6475412" y="4724400"/>
            <a:ext cx="1524000" cy="1447800"/>
          </a:xfrm>
          <a:prstGeom prst="can">
            <a:avLst>
              <a:gd name="adj" fmla="val 25000"/>
            </a:avLst>
          </a:prstGeom>
          <a:solidFill>
            <a:schemeClr val="bg1"/>
          </a:solidFill>
          <a:ln w="9525">
            <a:solidFill>
              <a:schemeClr val="tx2">
                <a:lumMod val="20000"/>
                <a:lumOff val="80000"/>
              </a:schemeClr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/>
            </a:r>
            <a:b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</a:b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Local</a:t>
            </a:r>
            <a:b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</a:b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 Repository</a:t>
            </a:r>
          </a:p>
          <a:p>
            <a:pPr algn="ctr" eaLnBrk="1" hangingPunct="1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(Bobby)</a:t>
            </a:r>
            <a:endParaRPr lang="bg-BG" sz="18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  <a:p>
            <a:pPr algn="ctr" eaLnBrk="1" hangingPunct="1">
              <a:lnSpc>
                <a:spcPct val="100000"/>
              </a:lnSpc>
              <a:defRPr/>
            </a:pPr>
            <a:endParaRPr lang="bg-BG" sz="18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</p:txBody>
      </p:sp>
      <p:cxnSp>
        <p:nvCxnSpPr>
          <p:cNvPr id="26" name="AutoShape 12"/>
          <p:cNvCxnSpPr>
            <a:cxnSpLocks noChangeShapeType="1"/>
            <a:stCxn id="711684" idx="3"/>
            <a:endCxn id="24" idx="1"/>
          </p:cNvCxnSpPr>
          <p:nvPr/>
        </p:nvCxnSpPr>
        <p:spPr bwMode="auto">
          <a:xfrm rot="5400000">
            <a:off x="4771432" y="3304190"/>
            <a:ext cx="1752590" cy="1087830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chemeClr val="tx2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8" name="AutoShape 12"/>
          <p:cNvCxnSpPr>
            <a:cxnSpLocks noChangeShapeType="1"/>
            <a:stCxn id="711684" idx="3"/>
            <a:endCxn id="25" idx="1"/>
          </p:cNvCxnSpPr>
          <p:nvPr/>
        </p:nvCxnSpPr>
        <p:spPr bwMode="auto">
          <a:xfrm rot="16200000" flipH="1">
            <a:off x="5838232" y="3325220"/>
            <a:ext cx="1752590" cy="1045770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chemeClr val="tx2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9" name="Text Box 17"/>
          <p:cNvSpPr txBox="1">
            <a:spLocks noChangeArrowheads="1"/>
          </p:cNvSpPr>
          <p:nvPr/>
        </p:nvSpPr>
        <p:spPr bwMode="auto">
          <a:xfrm>
            <a:off x="6399212" y="3443288"/>
            <a:ext cx="10668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Clone</a:t>
            </a:r>
            <a:endParaRPr lang="bg-BG" sz="1800" b="1" dirty="0">
              <a:solidFill>
                <a:schemeClr val="tx2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charset="0"/>
            </a:endParaRPr>
          </a:p>
        </p:txBody>
      </p:sp>
      <p:sp>
        <p:nvSpPr>
          <p:cNvPr id="104" name="Text Box 17"/>
          <p:cNvSpPr txBox="1">
            <a:spLocks noChangeArrowheads="1"/>
          </p:cNvSpPr>
          <p:nvPr/>
        </p:nvSpPr>
        <p:spPr bwMode="auto">
          <a:xfrm>
            <a:off x="4875212" y="3443288"/>
            <a:ext cx="10668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Clone</a:t>
            </a:r>
            <a:endParaRPr lang="bg-BG" sz="1800" b="1" dirty="0">
              <a:solidFill>
                <a:schemeClr val="tx2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charset="0"/>
            </a:endParaRPr>
          </a:p>
        </p:txBody>
      </p:sp>
      <p:grpSp>
        <p:nvGrpSpPr>
          <p:cNvPr id="105" name="Group 6"/>
          <p:cNvGrpSpPr>
            <a:grpSpLocks/>
          </p:cNvGrpSpPr>
          <p:nvPr/>
        </p:nvGrpSpPr>
        <p:grpSpPr bwMode="auto">
          <a:xfrm>
            <a:off x="6627812" y="2514600"/>
            <a:ext cx="659081" cy="857992"/>
            <a:chOff x="2400" y="1488"/>
            <a:chExt cx="576" cy="768"/>
          </a:xfrm>
        </p:grpSpPr>
        <p:pic>
          <p:nvPicPr>
            <p:cNvPr id="106" name="Picture 7" descr="BD18200_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0" y="1488"/>
              <a:ext cx="576" cy="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7" name="Text Box 8"/>
            <p:cNvSpPr txBox="1">
              <a:spLocks noChangeArrowheads="1"/>
            </p:cNvSpPr>
            <p:nvPr/>
          </p:nvSpPr>
          <p:spPr bwMode="auto">
            <a:xfrm>
              <a:off x="2512" y="1632"/>
              <a:ext cx="283" cy="3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1800" b="1" dirty="0">
                  <a:solidFill>
                    <a:schemeClr val="bg1"/>
                  </a:solidFill>
                  <a:cs typeface="Arial" charset="0"/>
                </a:rPr>
                <a:t>A</a:t>
              </a:r>
            </a:p>
          </p:txBody>
        </p:sp>
      </p:grpSp>
      <p:grpSp>
        <p:nvGrpSpPr>
          <p:cNvPr id="108" name="Group 6"/>
          <p:cNvGrpSpPr>
            <a:grpSpLocks/>
          </p:cNvGrpSpPr>
          <p:nvPr/>
        </p:nvGrpSpPr>
        <p:grpSpPr bwMode="auto">
          <a:xfrm>
            <a:off x="5359132" y="4322392"/>
            <a:ext cx="659081" cy="857992"/>
            <a:chOff x="2400" y="1488"/>
            <a:chExt cx="576" cy="768"/>
          </a:xfrm>
        </p:grpSpPr>
        <p:pic>
          <p:nvPicPr>
            <p:cNvPr id="109" name="Picture 7" descr="BD18200_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0" y="1488"/>
              <a:ext cx="576" cy="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0" name="Text Box 8"/>
            <p:cNvSpPr txBox="1">
              <a:spLocks noChangeArrowheads="1"/>
            </p:cNvSpPr>
            <p:nvPr/>
          </p:nvSpPr>
          <p:spPr bwMode="auto">
            <a:xfrm>
              <a:off x="2512" y="1632"/>
              <a:ext cx="283" cy="3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1800" b="1" dirty="0">
                  <a:solidFill>
                    <a:schemeClr val="bg1"/>
                  </a:solidFill>
                  <a:cs typeface="Arial" charset="0"/>
                </a:rPr>
                <a:t>A</a:t>
              </a:r>
            </a:p>
          </p:txBody>
        </p:sp>
      </p:grpSp>
      <p:grpSp>
        <p:nvGrpSpPr>
          <p:cNvPr id="111" name="Group 6"/>
          <p:cNvGrpSpPr>
            <a:grpSpLocks/>
          </p:cNvGrpSpPr>
          <p:nvPr/>
        </p:nvGrpSpPr>
        <p:grpSpPr bwMode="auto">
          <a:xfrm>
            <a:off x="7492732" y="4320907"/>
            <a:ext cx="659081" cy="857992"/>
            <a:chOff x="2400" y="1488"/>
            <a:chExt cx="576" cy="768"/>
          </a:xfrm>
        </p:grpSpPr>
        <p:pic>
          <p:nvPicPr>
            <p:cNvPr id="112" name="Picture 7" descr="BD18200_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0" y="1488"/>
              <a:ext cx="576" cy="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3" name="Text Box 8"/>
            <p:cNvSpPr txBox="1">
              <a:spLocks noChangeArrowheads="1"/>
            </p:cNvSpPr>
            <p:nvPr/>
          </p:nvSpPr>
          <p:spPr bwMode="auto">
            <a:xfrm>
              <a:off x="2512" y="1632"/>
              <a:ext cx="283" cy="3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1800" b="1" dirty="0">
                  <a:solidFill>
                    <a:schemeClr val="bg1"/>
                  </a:solidFill>
                  <a:cs typeface="Arial" charset="0"/>
                </a:rPr>
                <a:t>A</a:t>
              </a:r>
            </a:p>
          </p:txBody>
        </p:sp>
      </p:grpSp>
      <p:pic>
        <p:nvPicPr>
          <p:cNvPr id="30" name="Picture 2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903" y="1805591"/>
            <a:ext cx="1116484" cy="1137030"/>
          </a:xfrm>
          <a:prstGeom prst="roundRect">
            <a:avLst>
              <a:gd name="adj" fmla="val 2475"/>
            </a:avLst>
          </a:prstGeom>
        </p:spPr>
      </p:pic>
    </p:spTree>
    <p:extLst>
      <p:ext uri="{BB962C8B-B14F-4D97-AF65-F5344CB8AC3E}">
        <p14:creationId xmlns:p14="http://schemas.microsoft.com/office/powerpoint/2010/main" val="1073356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2" descr="MCj04114760000[1]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0112" y="4810066"/>
            <a:ext cx="1524000" cy="1133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49</a:t>
            </a:fld>
            <a:endParaRPr lang="en-US" dirty="0"/>
          </a:p>
        </p:txBody>
      </p:sp>
      <p:sp>
        <p:nvSpPr>
          <p:cNvPr id="711683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Distributed Version </a:t>
            </a:r>
            <a:r>
              <a:rPr lang="en-US" dirty="0" smtClean="0"/>
              <a:t>Control (2)</a:t>
            </a:r>
          </a:p>
        </p:txBody>
      </p:sp>
      <p:sp>
        <p:nvSpPr>
          <p:cNvPr id="711684" name="AutoShape 4"/>
          <p:cNvSpPr>
            <a:spLocks noChangeArrowheads="1"/>
          </p:cNvSpPr>
          <p:nvPr/>
        </p:nvSpPr>
        <p:spPr bwMode="auto">
          <a:xfrm>
            <a:off x="5429642" y="1524010"/>
            <a:ext cx="1524000" cy="1447800"/>
          </a:xfrm>
          <a:prstGeom prst="can">
            <a:avLst>
              <a:gd name="adj" fmla="val 25000"/>
            </a:avLst>
          </a:prstGeom>
          <a:solidFill>
            <a:schemeClr val="bg1"/>
          </a:solidFill>
          <a:ln w="9525">
            <a:solidFill>
              <a:schemeClr val="tx2">
                <a:lumMod val="20000"/>
                <a:lumOff val="80000"/>
              </a:schemeClr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/>
            </a:r>
            <a:b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</a:b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Remote</a:t>
            </a:r>
            <a:b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</a:b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 Repository</a:t>
            </a:r>
            <a:r>
              <a:rPr lang="bg-BG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/>
            </a:r>
            <a:br>
              <a:rPr lang="bg-BG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</a:br>
            <a:r>
              <a:rPr lang="bg-BG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(</a:t>
            </a: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Server</a:t>
            </a:r>
            <a:r>
              <a:rPr lang="bg-BG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)</a:t>
            </a:r>
            <a:endParaRPr lang="bg-BG" sz="18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  <a:p>
            <a:pPr algn="ctr" eaLnBrk="1" hangingPunct="1">
              <a:lnSpc>
                <a:spcPct val="100000"/>
              </a:lnSpc>
              <a:defRPr/>
            </a:pPr>
            <a:endParaRPr lang="bg-BG" sz="18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</p:txBody>
      </p:sp>
      <p:sp>
        <p:nvSpPr>
          <p:cNvPr id="711691" name="Text Box 11"/>
          <p:cNvSpPr txBox="1">
            <a:spLocks noChangeArrowheads="1"/>
          </p:cNvSpPr>
          <p:nvPr/>
        </p:nvSpPr>
        <p:spPr bwMode="auto">
          <a:xfrm>
            <a:off x="2052638" y="1771471"/>
            <a:ext cx="2836069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marL="0" indent="0" ea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tabLst>
                <a:tab pos="282575" algn="l"/>
              </a:tabLst>
              <a:defRPr sz="24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r>
              <a:rPr lang="en-US" b="1" dirty="0"/>
              <a:t>Andy and Bobby work locally on a certain file A.</a:t>
            </a:r>
            <a:endParaRPr lang="bg-BG" b="1" dirty="0"/>
          </a:p>
        </p:txBody>
      </p:sp>
      <p:pic>
        <p:nvPicPr>
          <p:cNvPr id="39945" name="Picture 14" descr="MCj03871500000[1]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1412" y="4643984"/>
            <a:ext cx="1524000" cy="1524000"/>
          </a:xfrm>
          <a:prstGeom prst="roundRect">
            <a:avLst>
              <a:gd name="adj" fmla="val 7316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 Box 20"/>
          <p:cNvSpPr txBox="1">
            <a:spLocks noChangeArrowheads="1"/>
          </p:cNvSpPr>
          <p:nvPr/>
        </p:nvSpPr>
        <p:spPr bwMode="auto">
          <a:xfrm>
            <a:off x="2132013" y="5924490"/>
            <a:ext cx="82747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kumimoji="0" lang="en-US" sz="2000" dirty="0">
                <a:solidFill>
                  <a:schemeClr val="tx2">
                    <a:lumMod val="40000"/>
                    <a:lumOff val="60000"/>
                  </a:schemeClr>
                </a:solidFill>
                <a:cs typeface="Arial" charset="0"/>
              </a:rPr>
              <a:t>Andy</a:t>
            </a:r>
            <a:endParaRPr kumimoji="0" lang="en-US" sz="1200" noProof="1">
              <a:solidFill>
                <a:schemeClr val="tx2">
                  <a:lumMod val="40000"/>
                  <a:lumOff val="60000"/>
                </a:schemeClr>
              </a:solidFill>
              <a:cs typeface="Arial" charset="0"/>
            </a:endParaRPr>
          </a:p>
        </p:txBody>
      </p:sp>
      <p:sp>
        <p:nvSpPr>
          <p:cNvPr id="23" name="Text Box 21"/>
          <p:cNvSpPr txBox="1">
            <a:spLocks noChangeArrowheads="1"/>
          </p:cNvSpPr>
          <p:nvPr/>
        </p:nvSpPr>
        <p:spPr bwMode="auto">
          <a:xfrm>
            <a:off x="8772525" y="6153090"/>
            <a:ext cx="98456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kumimoji="0" lang="en-US" sz="2000" dirty="0">
                <a:solidFill>
                  <a:schemeClr val="tx2">
                    <a:lumMod val="40000"/>
                    <a:lumOff val="60000"/>
                  </a:schemeClr>
                </a:solidFill>
                <a:cs typeface="Arial" charset="0"/>
              </a:rPr>
              <a:t>Bobby</a:t>
            </a:r>
            <a:endParaRPr kumimoji="0" lang="en-US" sz="1200" noProof="1">
              <a:solidFill>
                <a:schemeClr val="tx2">
                  <a:lumMod val="40000"/>
                  <a:lumOff val="60000"/>
                </a:schemeClr>
              </a:solidFill>
              <a:cs typeface="Arial" charset="0"/>
            </a:endParaRPr>
          </a:p>
        </p:txBody>
      </p:sp>
      <p:sp>
        <p:nvSpPr>
          <p:cNvPr id="24" name="AutoShape 4"/>
          <p:cNvSpPr>
            <a:spLocks noChangeArrowheads="1"/>
          </p:cNvSpPr>
          <p:nvPr/>
        </p:nvSpPr>
        <p:spPr bwMode="auto">
          <a:xfrm>
            <a:off x="4341812" y="4724400"/>
            <a:ext cx="1524000" cy="1447800"/>
          </a:xfrm>
          <a:prstGeom prst="can">
            <a:avLst>
              <a:gd name="adj" fmla="val 25000"/>
            </a:avLst>
          </a:prstGeom>
          <a:solidFill>
            <a:schemeClr val="bg1"/>
          </a:solidFill>
          <a:ln w="9525">
            <a:solidFill>
              <a:schemeClr val="tx2">
                <a:lumMod val="20000"/>
                <a:lumOff val="80000"/>
              </a:schemeClr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/>
            </a:r>
            <a:b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</a:b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Local</a:t>
            </a:r>
            <a:b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</a:b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 Repository</a:t>
            </a:r>
          </a:p>
          <a:p>
            <a:pPr algn="ctr" eaLnBrk="1" hangingPunct="1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(Andy)</a:t>
            </a:r>
            <a:endParaRPr lang="bg-BG" sz="18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  <a:p>
            <a:pPr algn="ctr" eaLnBrk="1" hangingPunct="1">
              <a:lnSpc>
                <a:spcPct val="100000"/>
              </a:lnSpc>
              <a:defRPr/>
            </a:pPr>
            <a:endParaRPr lang="bg-BG" sz="18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</p:txBody>
      </p:sp>
      <p:sp>
        <p:nvSpPr>
          <p:cNvPr id="25" name="AutoShape 4"/>
          <p:cNvSpPr>
            <a:spLocks noChangeArrowheads="1"/>
          </p:cNvSpPr>
          <p:nvPr/>
        </p:nvSpPr>
        <p:spPr bwMode="auto">
          <a:xfrm>
            <a:off x="6475412" y="4724400"/>
            <a:ext cx="1524000" cy="1447800"/>
          </a:xfrm>
          <a:prstGeom prst="can">
            <a:avLst>
              <a:gd name="adj" fmla="val 25000"/>
            </a:avLst>
          </a:prstGeom>
          <a:solidFill>
            <a:schemeClr val="bg1"/>
          </a:solidFill>
          <a:ln w="9525">
            <a:solidFill>
              <a:schemeClr val="tx2">
                <a:lumMod val="20000"/>
                <a:lumOff val="80000"/>
              </a:schemeClr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/>
            </a:r>
            <a:b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</a:b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Local</a:t>
            </a:r>
            <a:b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</a:b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 Repository</a:t>
            </a:r>
          </a:p>
          <a:p>
            <a:pPr algn="ctr" eaLnBrk="1" hangingPunct="1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(Bobby)</a:t>
            </a:r>
            <a:endParaRPr lang="bg-BG" sz="18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  <a:p>
            <a:pPr algn="ctr" eaLnBrk="1" hangingPunct="1">
              <a:lnSpc>
                <a:spcPct val="100000"/>
              </a:lnSpc>
              <a:defRPr/>
            </a:pPr>
            <a:endParaRPr lang="bg-BG" sz="18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</p:txBody>
      </p:sp>
      <p:sp>
        <p:nvSpPr>
          <p:cNvPr id="21" name="Text Box 25"/>
          <p:cNvSpPr txBox="1">
            <a:spLocks noChangeArrowheads="1"/>
          </p:cNvSpPr>
          <p:nvPr/>
        </p:nvSpPr>
        <p:spPr bwMode="auto">
          <a:xfrm>
            <a:off x="1979612" y="4355068"/>
            <a:ext cx="139054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(Local Edit)</a:t>
            </a:r>
            <a:endParaRPr lang="bg-BG" sz="1800" b="1" dirty="0">
              <a:solidFill>
                <a:schemeClr val="tx2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charset="0"/>
            </a:endParaRPr>
          </a:p>
        </p:txBody>
      </p:sp>
      <p:sp>
        <p:nvSpPr>
          <p:cNvPr id="27" name="Text Box 25"/>
          <p:cNvSpPr txBox="1">
            <a:spLocks noChangeArrowheads="1"/>
          </p:cNvSpPr>
          <p:nvPr/>
        </p:nvSpPr>
        <p:spPr bwMode="auto">
          <a:xfrm>
            <a:off x="9056116" y="4186953"/>
            <a:ext cx="153409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(Local Edit)</a:t>
            </a:r>
            <a:endParaRPr lang="bg-BG" sz="1800" b="1" dirty="0">
              <a:solidFill>
                <a:schemeClr val="tx2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charset="0"/>
            </a:endParaRPr>
          </a:p>
        </p:txBody>
      </p:sp>
      <p:grpSp>
        <p:nvGrpSpPr>
          <p:cNvPr id="30" name="Group 6"/>
          <p:cNvGrpSpPr>
            <a:grpSpLocks/>
          </p:cNvGrpSpPr>
          <p:nvPr/>
        </p:nvGrpSpPr>
        <p:grpSpPr bwMode="auto">
          <a:xfrm>
            <a:off x="6627812" y="2514600"/>
            <a:ext cx="659081" cy="857992"/>
            <a:chOff x="2400" y="1488"/>
            <a:chExt cx="576" cy="768"/>
          </a:xfrm>
        </p:grpSpPr>
        <p:pic>
          <p:nvPicPr>
            <p:cNvPr id="31" name="Picture 7" descr="BD18200_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0" y="1488"/>
              <a:ext cx="576" cy="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2" name="Text Box 8"/>
            <p:cNvSpPr txBox="1">
              <a:spLocks noChangeArrowheads="1"/>
            </p:cNvSpPr>
            <p:nvPr/>
          </p:nvSpPr>
          <p:spPr bwMode="auto">
            <a:xfrm>
              <a:off x="2512" y="1632"/>
              <a:ext cx="283" cy="3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1800" b="1" dirty="0">
                  <a:solidFill>
                    <a:schemeClr val="bg1"/>
                  </a:solidFill>
                  <a:cs typeface="Arial" charset="0"/>
                </a:rPr>
                <a:t>A</a:t>
              </a:r>
            </a:p>
          </p:txBody>
        </p:sp>
      </p:grpSp>
      <p:grpSp>
        <p:nvGrpSpPr>
          <p:cNvPr id="33" name="Group 6"/>
          <p:cNvGrpSpPr>
            <a:grpSpLocks/>
          </p:cNvGrpSpPr>
          <p:nvPr/>
        </p:nvGrpSpPr>
        <p:grpSpPr bwMode="auto">
          <a:xfrm>
            <a:off x="5359132" y="4322392"/>
            <a:ext cx="659081" cy="857992"/>
            <a:chOff x="2400" y="1488"/>
            <a:chExt cx="576" cy="768"/>
          </a:xfrm>
        </p:grpSpPr>
        <p:pic>
          <p:nvPicPr>
            <p:cNvPr id="34" name="Picture 7" descr="BD18200_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0" y="1488"/>
              <a:ext cx="576" cy="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5" name="Text Box 8"/>
            <p:cNvSpPr txBox="1">
              <a:spLocks noChangeArrowheads="1"/>
            </p:cNvSpPr>
            <p:nvPr/>
          </p:nvSpPr>
          <p:spPr bwMode="auto">
            <a:xfrm>
              <a:off x="2512" y="1632"/>
              <a:ext cx="283" cy="3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1800" b="1" dirty="0">
                  <a:solidFill>
                    <a:schemeClr val="bg1"/>
                  </a:solidFill>
                  <a:cs typeface="Arial" charset="0"/>
                </a:rPr>
                <a:t>A</a:t>
              </a:r>
            </a:p>
          </p:txBody>
        </p:sp>
      </p:grpSp>
      <p:grpSp>
        <p:nvGrpSpPr>
          <p:cNvPr id="36" name="Group 6"/>
          <p:cNvGrpSpPr>
            <a:grpSpLocks/>
          </p:cNvGrpSpPr>
          <p:nvPr/>
        </p:nvGrpSpPr>
        <p:grpSpPr bwMode="auto">
          <a:xfrm>
            <a:off x="7492732" y="4320907"/>
            <a:ext cx="659081" cy="857992"/>
            <a:chOff x="2400" y="1488"/>
            <a:chExt cx="576" cy="768"/>
          </a:xfrm>
        </p:grpSpPr>
        <p:pic>
          <p:nvPicPr>
            <p:cNvPr id="37" name="Picture 7" descr="BD18200_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0" y="1488"/>
              <a:ext cx="576" cy="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8" name="Text Box 8"/>
            <p:cNvSpPr txBox="1">
              <a:spLocks noChangeArrowheads="1"/>
            </p:cNvSpPr>
            <p:nvPr/>
          </p:nvSpPr>
          <p:spPr bwMode="auto">
            <a:xfrm>
              <a:off x="2512" y="1632"/>
              <a:ext cx="283" cy="3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1800" b="1" dirty="0">
                  <a:solidFill>
                    <a:schemeClr val="bg1"/>
                  </a:solidFill>
                  <a:cs typeface="Arial" charset="0"/>
                </a:rPr>
                <a:t>A</a:t>
              </a:r>
            </a:p>
          </p:txBody>
        </p:sp>
      </p:grpSp>
      <p:grpSp>
        <p:nvGrpSpPr>
          <p:cNvPr id="40" name="Group 6"/>
          <p:cNvGrpSpPr>
            <a:grpSpLocks/>
          </p:cNvGrpSpPr>
          <p:nvPr/>
        </p:nvGrpSpPr>
        <p:grpSpPr bwMode="auto">
          <a:xfrm>
            <a:off x="3262427" y="4321628"/>
            <a:ext cx="671668" cy="857992"/>
            <a:chOff x="2389" y="1488"/>
            <a:chExt cx="587" cy="768"/>
          </a:xfrm>
        </p:grpSpPr>
        <p:pic>
          <p:nvPicPr>
            <p:cNvPr id="41" name="Picture 7" descr="BD18200_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0" y="1488"/>
              <a:ext cx="576" cy="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2" name="Text Box 8"/>
            <p:cNvSpPr txBox="1">
              <a:spLocks noChangeArrowheads="1"/>
            </p:cNvSpPr>
            <p:nvPr/>
          </p:nvSpPr>
          <p:spPr bwMode="auto">
            <a:xfrm>
              <a:off x="2389" y="1632"/>
              <a:ext cx="570" cy="3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1600" b="1" dirty="0">
                  <a:solidFill>
                    <a:schemeClr val="bg1"/>
                  </a:solidFill>
                  <a:cs typeface="Arial" charset="0"/>
                </a:rPr>
                <a:t>Andy</a:t>
              </a:r>
            </a:p>
          </p:txBody>
        </p:sp>
      </p:grpSp>
      <p:grpSp>
        <p:nvGrpSpPr>
          <p:cNvPr id="47" name="Group 6"/>
          <p:cNvGrpSpPr>
            <a:grpSpLocks/>
          </p:cNvGrpSpPr>
          <p:nvPr/>
        </p:nvGrpSpPr>
        <p:grpSpPr bwMode="auto">
          <a:xfrm>
            <a:off x="8436774" y="4323608"/>
            <a:ext cx="745326" cy="857992"/>
            <a:chOff x="2384" y="1488"/>
            <a:chExt cx="592" cy="768"/>
          </a:xfrm>
        </p:grpSpPr>
        <p:pic>
          <p:nvPicPr>
            <p:cNvPr id="48" name="Picture 7" descr="BD18200_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0" y="1488"/>
              <a:ext cx="576" cy="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9" name="Text Box 8"/>
            <p:cNvSpPr txBox="1">
              <a:spLocks noChangeArrowheads="1"/>
            </p:cNvSpPr>
            <p:nvPr/>
          </p:nvSpPr>
          <p:spPr bwMode="auto">
            <a:xfrm>
              <a:off x="2384" y="1632"/>
              <a:ext cx="579" cy="3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1600" b="1" dirty="0">
                  <a:solidFill>
                    <a:schemeClr val="bg1"/>
                  </a:solidFill>
                  <a:cs typeface="Arial" charset="0"/>
                </a:rPr>
                <a:t>Bobby</a:t>
              </a:r>
            </a:p>
          </p:txBody>
        </p:sp>
      </p:grpSp>
      <p:pic>
        <p:nvPicPr>
          <p:cNvPr id="39" name="Picture 3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903" y="1805591"/>
            <a:ext cx="1116484" cy="1137030"/>
          </a:xfrm>
          <a:prstGeom prst="roundRect">
            <a:avLst>
              <a:gd name="adj" fmla="val 2475"/>
            </a:avLst>
          </a:prstGeom>
        </p:spPr>
      </p:pic>
    </p:spTree>
    <p:extLst>
      <p:ext uri="{BB962C8B-B14F-4D97-AF65-F5344CB8AC3E}">
        <p14:creationId xmlns:p14="http://schemas.microsoft.com/office/powerpoint/2010/main" val="94177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42" name="Rectangle 2"/>
          <p:cNvSpPr>
            <a:spLocks noGrp="1" noChangeArrowheads="1"/>
          </p:cNvSpPr>
          <p:nvPr>
            <p:ph type="title"/>
          </p:nvPr>
        </p:nvSpPr>
        <p:spPr>
          <a:xfrm>
            <a:off x="4494212" y="1676400"/>
            <a:ext cx="7082408" cy="8206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Version Control</a:t>
            </a:r>
            <a:endParaRPr lang="bg-BG" dirty="0"/>
          </a:p>
        </p:txBody>
      </p:sp>
      <p:sp>
        <p:nvSpPr>
          <p:cNvPr id="2" name="Subtitle 1"/>
          <p:cNvSpPr>
            <a:spLocks noGrp="1"/>
          </p:cNvSpPr>
          <p:nvPr>
            <p:ph type="body" idx="1"/>
          </p:nvPr>
        </p:nvSpPr>
        <p:spPr>
          <a:xfrm>
            <a:off x="4494212" y="2649280"/>
            <a:ext cx="7082408" cy="1391556"/>
          </a:xfrm>
        </p:spPr>
        <p:txBody>
          <a:bodyPr/>
          <a:lstStyle/>
          <a:p>
            <a:r>
              <a:rPr lang="en-US" dirty="0" smtClean="0"/>
              <a:t>Managing Different Versions</a:t>
            </a:r>
            <a:br>
              <a:rPr lang="en-US" dirty="0" smtClean="0"/>
            </a:br>
            <a:r>
              <a:rPr lang="en-US" dirty="0" smtClean="0"/>
              <a:t>of the Same File / Document</a:t>
            </a:r>
            <a:endParaRPr lang="en-US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848" y="3505201"/>
            <a:ext cx="3050530" cy="2670850"/>
          </a:xfrm>
          <a:prstGeom prst="rect">
            <a:avLst/>
          </a:prstGeom>
          <a:noFill/>
          <a:ln>
            <a:noFill/>
          </a:ln>
          <a:effectLst>
            <a:glow rad="101600">
              <a:schemeClr val="accent5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2" name="Picture 6" descr="http://im.videosearch.rediff.com/thumbImage/videoImages/videoImages1/blip/rdhash791/Jpalardy-TakingControlOfTheCommandline997.jp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6252" y="1108750"/>
            <a:ext cx="2449760" cy="1634450"/>
          </a:xfrm>
          <a:prstGeom prst="roundRect">
            <a:avLst>
              <a:gd name="adj" fmla="val 9126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http://gregrickaby.com/wp-content/uploads/2012/03/github-logo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9812" y="4547668"/>
            <a:ext cx="3732770" cy="1422500"/>
          </a:xfrm>
          <a:prstGeom prst="roundRect">
            <a:avLst>
              <a:gd name="adj" fmla="val 3596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://svn.haxx.se/dev/archive-2008-07/att-0454/subversion-background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4948" y="4547668"/>
            <a:ext cx="1896666" cy="1422500"/>
          </a:xfrm>
          <a:prstGeom prst="roundRect">
            <a:avLst>
              <a:gd name="adj" fmla="val 3596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2286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2" descr="MCj04114760000[1]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0112" y="4810066"/>
            <a:ext cx="1524000" cy="1133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50</a:t>
            </a:fld>
            <a:endParaRPr lang="en-US" dirty="0"/>
          </a:p>
        </p:txBody>
      </p:sp>
      <p:sp>
        <p:nvSpPr>
          <p:cNvPr id="711683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Distributed Version </a:t>
            </a:r>
            <a:r>
              <a:rPr lang="en-US" dirty="0" smtClean="0"/>
              <a:t>Control (3)</a:t>
            </a:r>
          </a:p>
        </p:txBody>
      </p:sp>
      <p:sp>
        <p:nvSpPr>
          <p:cNvPr id="711684" name="AutoShape 4"/>
          <p:cNvSpPr>
            <a:spLocks noChangeArrowheads="1"/>
          </p:cNvSpPr>
          <p:nvPr/>
        </p:nvSpPr>
        <p:spPr bwMode="auto">
          <a:xfrm>
            <a:off x="5429642" y="1524010"/>
            <a:ext cx="1524000" cy="1447800"/>
          </a:xfrm>
          <a:prstGeom prst="can">
            <a:avLst>
              <a:gd name="adj" fmla="val 25000"/>
            </a:avLst>
          </a:prstGeom>
          <a:solidFill>
            <a:schemeClr val="bg1"/>
          </a:solidFill>
          <a:ln w="9525">
            <a:solidFill>
              <a:schemeClr val="tx2">
                <a:lumMod val="20000"/>
                <a:lumOff val="80000"/>
              </a:schemeClr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/>
            </a:r>
            <a:b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</a:b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Remote</a:t>
            </a:r>
            <a:b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</a:b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 Repository</a:t>
            </a:r>
            <a:r>
              <a:rPr lang="bg-BG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/>
            </a:r>
            <a:br>
              <a:rPr lang="bg-BG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</a:br>
            <a:r>
              <a:rPr lang="bg-BG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(</a:t>
            </a: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Server</a:t>
            </a:r>
            <a:r>
              <a:rPr lang="bg-BG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)</a:t>
            </a:r>
            <a:endParaRPr lang="bg-BG" sz="18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  <a:p>
            <a:pPr algn="ctr" eaLnBrk="1" hangingPunct="1">
              <a:lnSpc>
                <a:spcPct val="100000"/>
              </a:lnSpc>
              <a:defRPr/>
            </a:pPr>
            <a:endParaRPr lang="bg-BG" sz="18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</p:txBody>
      </p:sp>
      <p:sp>
        <p:nvSpPr>
          <p:cNvPr id="711691" name="Text Box 11"/>
          <p:cNvSpPr txBox="1">
            <a:spLocks noChangeArrowheads="1"/>
          </p:cNvSpPr>
          <p:nvPr/>
        </p:nvSpPr>
        <p:spPr bwMode="auto">
          <a:xfrm>
            <a:off x="2052638" y="1401763"/>
            <a:ext cx="2593975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marL="0" indent="0" ea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tabLst>
                <a:tab pos="282575" algn="l"/>
              </a:tabLst>
              <a:defRPr sz="24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r>
              <a:rPr lang="en-US" b="1" dirty="0"/>
              <a:t>Andy and Bobby commit locally the modified file A into their local repositories.</a:t>
            </a:r>
            <a:endParaRPr lang="bg-BG" b="1" dirty="0"/>
          </a:p>
        </p:txBody>
      </p:sp>
      <p:pic>
        <p:nvPicPr>
          <p:cNvPr id="39945" name="Picture 14" descr="MCj03871500000[1]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1412" y="4643984"/>
            <a:ext cx="1524000" cy="1524000"/>
          </a:xfrm>
          <a:prstGeom prst="roundRect">
            <a:avLst>
              <a:gd name="adj" fmla="val 7316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 Box 20"/>
          <p:cNvSpPr txBox="1">
            <a:spLocks noChangeArrowheads="1"/>
          </p:cNvSpPr>
          <p:nvPr/>
        </p:nvSpPr>
        <p:spPr bwMode="auto">
          <a:xfrm>
            <a:off x="2132013" y="5924490"/>
            <a:ext cx="82747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kumimoji="0" lang="en-US" sz="2000" dirty="0">
                <a:solidFill>
                  <a:schemeClr val="tx2">
                    <a:lumMod val="40000"/>
                    <a:lumOff val="60000"/>
                  </a:schemeClr>
                </a:solidFill>
                <a:cs typeface="Arial" charset="0"/>
              </a:rPr>
              <a:t>Andy</a:t>
            </a:r>
            <a:endParaRPr kumimoji="0" lang="en-US" sz="1200" noProof="1">
              <a:solidFill>
                <a:schemeClr val="tx2">
                  <a:lumMod val="40000"/>
                  <a:lumOff val="60000"/>
                </a:schemeClr>
              </a:solidFill>
              <a:cs typeface="Arial" charset="0"/>
            </a:endParaRPr>
          </a:p>
        </p:txBody>
      </p:sp>
      <p:sp>
        <p:nvSpPr>
          <p:cNvPr id="23" name="Text Box 21"/>
          <p:cNvSpPr txBox="1">
            <a:spLocks noChangeArrowheads="1"/>
          </p:cNvSpPr>
          <p:nvPr/>
        </p:nvSpPr>
        <p:spPr bwMode="auto">
          <a:xfrm>
            <a:off x="8772525" y="6153090"/>
            <a:ext cx="98456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kumimoji="0" lang="en-US" sz="2000" dirty="0">
                <a:solidFill>
                  <a:schemeClr val="tx2">
                    <a:lumMod val="40000"/>
                    <a:lumOff val="60000"/>
                  </a:schemeClr>
                </a:solidFill>
                <a:cs typeface="Arial" charset="0"/>
              </a:rPr>
              <a:t>Bobby</a:t>
            </a:r>
            <a:endParaRPr kumimoji="0" lang="en-US" sz="1200" noProof="1">
              <a:solidFill>
                <a:schemeClr val="tx2">
                  <a:lumMod val="40000"/>
                  <a:lumOff val="60000"/>
                </a:schemeClr>
              </a:solidFill>
              <a:cs typeface="Arial" charset="0"/>
            </a:endParaRPr>
          </a:p>
        </p:txBody>
      </p:sp>
      <p:sp>
        <p:nvSpPr>
          <p:cNvPr id="24" name="AutoShape 4"/>
          <p:cNvSpPr>
            <a:spLocks noChangeArrowheads="1"/>
          </p:cNvSpPr>
          <p:nvPr/>
        </p:nvSpPr>
        <p:spPr bwMode="auto">
          <a:xfrm>
            <a:off x="4341812" y="4724400"/>
            <a:ext cx="1524000" cy="1447800"/>
          </a:xfrm>
          <a:prstGeom prst="can">
            <a:avLst>
              <a:gd name="adj" fmla="val 25000"/>
            </a:avLst>
          </a:prstGeom>
          <a:solidFill>
            <a:schemeClr val="bg1"/>
          </a:solidFill>
          <a:ln w="9525">
            <a:solidFill>
              <a:schemeClr val="tx2">
                <a:lumMod val="20000"/>
                <a:lumOff val="80000"/>
              </a:schemeClr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/>
            </a:r>
            <a:b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</a:b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Local</a:t>
            </a:r>
            <a:b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</a:b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 Repository</a:t>
            </a:r>
          </a:p>
          <a:p>
            <a:pPr algn="ctr" eaLnBrk="1" hangingPunct="1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(Andy)</a:t>
            </a:r>
            <a:endParaRPr lang="bg-BG" sz="18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  <a:p>
            <a:pPr algn="ctr" eaLnBrk="1" hangingPunct="1">
              <a:lnSpc>
                <a:spcPct val="100000"/>
              </a:lnSpc>
              <a:defRPr/>
            </a:pPr>
            <a:endParaRPr lang="bg-BG" sz="18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</p:txBody>
      </p:sp>
      <p:sp>
        <p:nvSpPr>
          <p:cNvPr id="25" name="AutoShape 4"/>
          <p:cNvSpPr>
            <a:spLocks noChangeArrowheads="1"/>
          </p:cNvSpPr>
          <p:nvPr/>
        </p:nvSpPr>
        <p:spPr bwMode="auto">
          <a:xfrm>
            <a:off x="6475412" y="4724400"/>
            <a:ext cx="1524000" cy="1447800"/>
          </a:xfrm>
          <a:prstGeom prst="can">
            <a:avLst>
              <a:gd name="adj" fmla="val 25000"/>
            </a:avLst>
          </a:prstGeom>
          <a:solidFill>
            <a:schemeClr val="bg1"/>
          </a:solidFill>
          <a:ln w="9525">
            <a:solidFill>
              <a:schemeClr val="tx2">
                <a:lumMod val="20000"/>
                <a:lumOff val="80000"/>
              </a:schemeClr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/>
            </a:r>
            <a:b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</a:b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Local</a:t>
            </a:r>
            <a:b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</a:b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 Repository</a:t>
            </a:r>
          </a:p>
          <a:p>
            <a:pPr algn="ctr" eaLnBrk="1" hangingPunct="1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(Bobby)</a:t>
            </a:r>
            <a:endParaRPr lang="bg-BG" sz="18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  <a:p>
            <a:pPr algn="ctr" eaLnBrk="1" hangingPunct="1">
              <a:lnSpc>
                <a:spcPct val="100000"/>
              </a:lnSpc>
              <a:defRPr/>
            </a:pPr>
            <a:endParaRPr lang="bg-BG" sz="18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</p:txBody>
      </p:sp>
      <p:grpSp>
        <p:nvGrpSpPr>
          <p:cNvPr id="30" name="Group 6"/>
          <p:cNvGrpSpPr>
            <a:grpSpLocks/>
          </p:cNvGrpSpPr>
          <p:nvPr/>
        </p:nvGrpSpPr>
        <p:grpSpPr bwMode="auto">
          <a:xfrm>
            <a:off x="6627812" y="2514600"/>
            <a:ext cx="659081" cy="857992"/>
            <a:chOff x="2400" y="1488"/>
            <a:chExt cx="576" cy="768"/>
          </a:xfrm>
        </p:grpSpPr>
        <p:pic>
          <p:nvPicPr>
            <p:cNvPr id="31" name="Picture 7" descr="BD18200_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0" y="1488"/>
              <a:ext cx="576" cy="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2" name="Text Box 8"/>
            <p:cNvSpPr txBox="1">
              <a:spLocks noChangeArrowheads="1"/>
            </p:cNvSpPr>
            <p:nvPr/>
          </p:nvSpPr>
          <p:spPr bwMode="auto">
            <a:xfrm>
              <a:off x="2512" y="1632"/>
              <a:ext cx="283" cy="3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1800" b="1" dirty="0">
                  <a:solidFill>
                    <a:schemeClr val="bg1"/>
                  </a:solidFill>
                  <a:cs typeface="Arial" charset="0"/>
                </a:rPr>
                <a:t>A</a:t>
              </a:r>
            </a:p>
          </p:txBody>
        </p:sp>
      </p:grpSp>
      <p:grpSp>
        <p:nvGrpSpPr>
          <p:cNvPr id="40" name="Group 6"/>
          <p:cNvGrpSpPr>
            <a:grpSpLocks/>
          </p:cNvGrpSpPr>
          <p:nvPr/>
        </p:nvGrpSpPr>
        <p:grpSpPr bwMode="auto">
          <a:xfrm>
            <a:off x="3262427" y="4321628"/>
            <a:ext cx="671668" cy="857992"/>
            <a:chOff x="2389" y="1488"/>
            <a:chExt cx="587" cy="768"/>
          </a:xfrm>
        </p:grpSpPr>
        <p:pic>
          <p:nvPicPr>
            <p:cNvPr id="41" name="Picture 7" descr="BD18200_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0" y="1488"/>
              <a:ext cx="576" cy="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2" name="Text Box 8"/>
            <p:cNvSpPr txBox="1">
              <a:spLocks noChangeArrowheads="1"/>
            </p:cNvSpPr>
            <p:nvPr/>
          </p:nvSpPr>
          <p:spPr bwMode="auto">
            <a:xfrm>
              <a:off x="2389" y="1632"/>
              <a:ext cx="570" cy="3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1600" b="1" dirty="0">
                  <a:solidFill>
                    <a:schemeClr val="bg1"/>
                  </a:solidFill>
                  <a:cs typeface="Arial" charset="0"/>
                </a:rPr>
                <a:t>Andy</a:t>
              </a:r>
            </a:p>
          </p:txBody>
        </p:sp>
      </p:grpSp>
      <p:grpSp>
        <p:nvGrpSpPr>
          <p:cNvPr id="29" name="Group 6"/>
          <p:cNvGrpSpPr>
            <a:grpSpLocks/>
          </p:cNvGrpSpPr>
          <p:nvPr/>
        </p:nvGrpSpPr>
        <p:grpSpPr bwMode="auto">
          <a:xfrm>
            <a:off x="8436774" y="4323608"/>
            <a:ext cx="745326" cy="857992"/>
            <a:chOff x="2384" y="1488"/>
            <a:chExt cx="592" cy="768"/>
          </a:xfrm>
        </p:grpSpPr>
        <p:pic>
          <p:nvPicPr>
            <p:cNvPr id="39" name="Picture 7" descr="BD18200_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0" y="1488"/>
              <a:ext cx="576" cy="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6" name="Text Box 8"/>
            <p:cNvSpPr txBox="1">
              <a:spLocks noChangeArrowheads="1"/>
            </p:cNvSpPr>
            <p:nvPr/>
          </p:nvSpPr>
          <p:spPr bwMode="auto">
            <a:xfrm>
              <a:off x="2384" y="1632"/>
              <a:ext cx="579" cy="3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1600" b="1" dirty="0">
                  <a:solidFill>
                    <a:schemeClr val="bg1"/>
                  </a:solidFill>
                  <a:cs typeface="Arial" charset="0"/>
                </a:rPr>
                <a:t>Bobby</a:t>
              </a:r>
            </a:p>
          </p:txBody>
        </p:sp>
      </p:grpSp>
      <p:grpSp>
        <p:nvGrpSpPr>
          <p:cNvPr id="43" name="Group 6"/>
          <p:cNvGrpSpPr>
            <a:grpSpLocks/>
          </p:cNvGrpSpPr>
          <p:nvPr/>
        </p:nvGrpSpPr>
        <p:grpSpPr bwMode="auto">
          <a:xfrm>
            <a:off x="5208088" y="4319650"/>
            <a:ext cx="807867" cy="857992"/>
            <a:chOff x="2389" y="1488"/>
            <a:chExt cx="587" cy="768"/>
          </a:xfrm>
        </p:grpSpPr>
        <p:pic>
          <p:nvPicPr>
            <p:cNvPr id="44" name="Picture 7" descr="BD18200_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0" y="1488"/>
              <a:ext cx="576" cy="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5" name="Text Box 8"/>
            <p:cNvSpPr txBox="1">
              <a:spLocks noChangeArrowheads="1"/>
            </p:cNvSpPr>
            <p:nvPr/>
          </p:nvSpPr>
          <p:spPr bwMode="auto">
            <a:xfrm>
              <a:off x="2389" y="1632"/>
              <a:ext cx="570" cy="3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1600" b="1" dirty="0">
                  <a:solidFill>
                    <a:schemeClr val="bg1"/>
                  </a:solidFill>
                  <a:cs typeface="Arial" charset="0"/>
                </a:rPr>
                <a:t>Andy</a:t>
              </a:r>
            </a:p>
          </p:txBody>
        </p:sp>
      </p:grpSp>
      <p:grpSp>
        <p:nvGrpSpPr>
          <p:cNvPr id="50" name="Group 6"/>
          <p:cNvGrpSpPr>
            <a:grpSpLocks/>
          </p:cNvGrpSpPr>
          <p:nvPr/>
        </p:nvGrpSpPr>
        <p:grpSpPr bwMode="auto">
          <a:xfrm>
            <a:off x="7367748" y="4319650"/>
            <a:ext cx="745326" cy="857992"/>
            <a:chOff x="2384" y="1488"/>
            <a:chExt cx="592" cy="768"/>
          </a:xfrm>
        </p:grpSpPr>
        <p:pic>
          <p:nvPicPr>
            <p:cNvPr id="51" name="Picture 7" descr="BD18200_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0" y="1488"/>
              <a:ext cx="576" cy="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2" name="Text Box 8"/>
            <p:cNvSpPr txBox="1">
              <a:spLocks noChangeArrowheads="1"/>
            </p:cNvSpPr>
            <p:nvPr/>
          </p:nvSpPr>
          <p:spPr bwMode="auto">
            <a:xfrm>
              <a:off x="2384" y="1632"/>
              <a:ext cx="579" cy="3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1600" b="1" dirty="0">
                  <a:solidFill>
                    <a:schemeClr val="bg1"/>
                  </a:solidFill>
                  <a:cs typeface="Arial" charset="0"/>
                </a:rPr>
                <a:t>Bobby</a:t>
              </a:r>
            </a:p>
          </p:txBody>
        </p:sp>
      </p:grpSp>
      <p:cxnSp>
        <p:nvCxnSpPr>
          <p:cNvPr id="53" name="AutoShape 12"/>
          <p:cNvCxnSpPr>
            <a:cxnSpLocks noChangeShapeType="1"/>
            <a:stCxn id="41" idx="0"/>
            <a:endCxn id="24" idx="1"/>
          </p:cNvCxnSpPr>
          <p:nvPr/>
        </p:nvCxnSpPr>
        <p:spPr bwMode="auto">
          <a:xfrm rot="16200000" flipH="1">
            <a:off x="4152797" y="3773387"/>
            <a:ext cx="402772" cy="1499257"/>
          </a:xfrm>
          <a:prstGeom prst="curvedConnector3">
            <a:avLst>
              <a:gd name="adj1" fmla="val -56757"/>
            </a:avLst>
          </a:prstGeom>
          <a:noFill/>
          <a:ln w="9525">
            <a:solidFill>
              <a:schemeClr val="tx2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4" name="AutoShape 12"/>
          <p:cNvCxnSpPr>
            <a:cxnSpLocks noChangeShapeType="1"/>
            <a:stCxn id="39" idx="0"/>
            <a:endCxn id="25" idx="1"/>
          </p:cNvCxnSpPr>
          <p:nvPr/>
        </p:nvCxnSpPr>
        <p:spPr bwMode="auto">
          <a:xfrm rot="16200000" flipH="1" flipV="1">
            <a:off x="7828065" y="3732955"/>
            <a:ext cx="400792" cy="1582098"/>
          </a:xfrm>
          <a:prstGeom prst="curvedConnector3">
            <a:avLst>
              <a:gd name="adj1" fmla="val -57037"/>
            </a:avLst>
          </a:prstGeom>
          <a:noFill/>
          <a:ln w="9525">
            <a:solidFill>
              <a:schemeClr val="tx2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5" name="Text Box 17"/>
          <p:cNvSpPr txBox="1">
            <a:spLocks noChangeArrowheads="1"/>
          </p:cNvSpPr>
          <p:nvPr/>
        </p:nvSpPr>
        <p:spPr bwMode="auto">
          <a:xfrm>
            <a:off x="3351212" y="3657600"/>
            <a:ext cx="185687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Commit (locally)</a:t>
            </a:r>
            <a:endParaRPr lang="bg-BG" sz="1800" b="1" dirty="0">
              <a:solidFill>
                <a:schemeClr val="tx2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charset="0"/>
            </a:endParaRPr>
          </a:p>
        </p:txBody>
      </p:sp>
      <p:sp>
        <p:nvSpPr>
          <p:cNvPr id="56" name="Text Box 17"/>
          <p:cNvSpPr txBox="1">
            <a:spLocks noChangeArrowheads="1"/>
          </p:cNvSpPr>
          <p:nvPr/>
        </p:nvSpPr>
        <p:spPr bwMode="auto">
          <a:xfrm>
            <a:off x="7008812" y="3657600"/>
            <a:ext cx="213485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Commit (locally)</a:t>
            </a: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903" y="1805591"/>
            <a:ext cx="1116484" cy="1137030"/>
          </a:xfrm>
          <a:prstGeom prst="roundRect">
            <a:avLst>
              <a:gd name="adj" fmla="val 2475"/>
            </a:avLst>
          </a:prstGeom>
        </p:spPr>
      </p:pic>
    </p:spTree>
    <p:extLst>
      <p:ext uri="{BB962C8B-B14F-4D97-AF65-F5344CB8AC3E}">
        <p14:creationId xmlns:p14="http://schemas.microsoft.com/office/powerpoint/2010/main" val="1840498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2" descr="MCj04114760000[1]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0112" y="4810066"/>
            <a:ext cx="1524000" cy="1133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51</a:t>
            </a:fld>
            <a:endParaRPr lang="en-US" dirty="0"/>
          </a:p>
        </p:txBody>
      </p:sp>
      <p:sp>
        <p:nvSpPr>
          <p:cNvPr id="711683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Distributed Version </a:t>
            </a:r>
            <a:r>
              <a:rPr lang="en-US" dirty="0" smtClean="0"/>
              <a:t>Control (4)</a:t>
            </a:r>
          </a:p>
        </p:txBody>
      </p:sp>
      <p:sp>
        <p:nvSpPr>
          <p:cNvPr id="711684" name="AutoShape 4"/>
          <p:cNvSpPr>
            <a:spLocks noChangeArrowheads="1"/>
          </p:cNvSpPr>
          <p:nvPr/>
        </p:nvSpPr>
        <p:spPr bwMode="auto">
          <a:xfrm>
            <a:off x="5429642" y="1524010"/>
            <a:ext cx="1524000" cy="1447800"/>
          </a:xfrm>
          <a:prstGeom prst="can">
            <a:avLst>
              <a:gd name="adj" fmla="val 25000"/>
            </a:avLst>
          </a:prstGeom>
          <a:solidFill>
            <a:schemeClr val="bg1"/>
          </a:solidFill>
          <a:ln w="9525">
            <a:solidFill>
              <a:schemeClr val="tx2">
                <a:lumMod val="20000"/>
                <a:lumOff val="80000"/>
              </a:schemeClr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/>
            </a:r>
            <a:b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</a:b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Remote</a:t>
            </a:r>
            <a:b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</a:b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 Repository</a:t>
            </a:r>
            <a:r>
              <a:rPr lang="bg-BG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/>
            </a:r>
            <a:br>
              <a:rPr lang="bg-BG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</a:br>
            <a:r>
              <a:rPr lang="bg-BG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(</a:t>
            </a: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Server</a:t>
            </a:r>
            <a:r>
              <a:rPr lang="bg-BG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)</a:t>
            </a:r>
            <a:endParaRPr lang="bg-BG" sz="18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  <a:p>
            <a:pPr algn="ctr" eaLnBrk="1" hangingPunct="1">
              <a:lnSpc>
                <a:spcPct val="100000"/>
              </a:lnSpc>
              <a:defRPr/>
            </a:pPr>
            <a:endParaRPr lang="bg-BG" sz="18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</p:txBody>
      </p:sp>
      <p:sp>
        <p:nvSpPr>
          <p:cNvPr id="711691" name="Text Box 11"/>
          <p:cNvSpPr txBox="1">
            <a:spLocks noChangeArrowheads="1"/>
          </p:cNvSpPr>
          <p:nvPr/>
        </p:nvSpPr>
        <p:spPr bwMode="auto">
          <a:xfrm>
            <a:off x="2052638" y="1317008"/>
            <a:ext cx="2717920" cy="20928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marL="0" indent="0" ea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tabLst>
                <a:tab pos="282575" algn="l"/>
              </a:tabLst>
              <a:defRPr sz="24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r>
              <a:rPr lang="en-US" b="1" dirty="0"/>
              <a:t>Andy pushes the file A to the remote </a:t>
            </a:r>
            <a:r>
              <a:rPr lang="en-US" b="1" dirty="0" smtClean="0"/>
              <a:t>repository</a:t>
            </a:r>
            <a:r>
              <a:rPr lang="en-US" b="1" dirty="0"/>
              <a:t>.</a:t>
            </a:r>
          </a:p>
          <a:p>
            <a:r>
              <a:rPr lang="en-US" b="1" dirty="0"/>
              <a:t>Still no conflicts occur.</a:t>
            </a:r>
            <a:endParaRPr lang="bg-BG" b="1" dirty="0"/>
          </a:p>
        </p:txBody>
      </p:sp>
      <p:pic>
        <p:nvPicPr>
          <p:cNvPr id="39945" name="Picture 14" descr="MCj03871500000[1]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1412" y="4643984"/>
            <a:ext cx="1524000" cy="1524000"/>
          </a:xfrm>
          <a:prstGeom prst="roundRect">
            <a:avLst>
              <a:gd name="adj" fmla="val 7316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 Box 20"/>
          <p:cNvSpPr txBox="1">
            <a:spLocks noChangeArrowheads="1"/>
          </p:cNvSpPr>
          <p:nvPr/>
        </p:nvSpPr>
        <p:spPr bwMode="auto">
          <a:xfrm>
            <a:off x="2132013" y="5924490"/>
            <a:ext cx="82747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kumimoji="0" lang="en-US" sz="2000" dirty="0">
                <a:solidFill>
                  <a:schemeClr val="tx2">
                    <a:lumMod val="40000"/>
                    <a:lumOff val="60000"/>
                  </a:schemeClr>
                </a:solidFill>
                <a:cs typeface="Arial" charset="0"/>
              </a:rPr>
              <a:t>Andy</a:t>
            </a:r>
            <a:endParaRPr kumimoji="0" lang="en-US" sz="1200" noProof="1">
              <a:solidFill>
                <a:schemeClr val="tx2">
                  <a:lumMod val="40000"/>
                  <a:lumOff val="60000"/>
                </a:schemeClr>
              </a:solidFill>
              <a:cs typeface="Arial" charset="0"/>
            </a:endParaRPr>
          </a:p>
        </p:txBody>
      </p:sp>
      <p:sp>
        <p:nvSpPr>
          <p:cNvPr id="23" name="Text Box 21"/>
          <p:cNvSpPr txBox="1">
            <a:spLocks noChangeArrowheads="1"/>
          </p:cNvSpPr>
          <p:nvPr/>
        </p:nvSpPr>
        <p:spPr bwMode="auto">
          <a:xfrm>
            <a:off x="8772525" y="6153090"/>
            <a:ext cx="98456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kumimoji="0" lang="en-US" sz="2000" dirty="0">
                <a:solidFill>
                  <a:schemeClr val="tx2">
                    <a:lumMod val="40000"/>
                    <a:lumOff val="60000"/>
                  </a:schemeClr>
                </a:solidFill>
                <a:cs typeface="Arial" charset="0"/>
              </a:rPr>
              <a:t>Bobby</a:t>
            </a:r>
            <a:endParaRPr kumimoji="0" lang="en-US" sz="1200" noProof="1">
              <a:solidFill>
                <a:schemeClr val="tx2">
                  <a:lumMod val="40000"/>
                  <a:lumOff val="60000"/>
                </a:schemeClr>
              </a:solidFill>
              <a:cs typeface="Arial" charset="0"/>
            </a:endParaRPr>
          </a:p>
        </p:txBody>
      </p:sp>
      <p:sp>
        <p:nvSpPr>
          <p:cNvPr id="24" name="AutoShape 4"/>
          <p:cNvSpPr>
            <a:spLocks noChangeArrowheads="1"/>
          </p:cNvSpPr>
          <p:nvPr/>
        </p:nvSpPr>
        <p:spPr bwMode="auto">
          <a:xfrm>
            <a:off x="4341812" y="4724400"/>
            <a:ext cx="1524000" cy="1447800"/>
          </a:xfrm>
          <a:prstGeom prst="can">
            <a:avLst>
              <a:gd name="adj" fmla="val 25000"/>
            </a:avLst>
          </a:prstGeom>
          <a:solidFill>
            <a:schemeClr val="bg1"/>
          </a:solidFill>
          <a:ln w="9525">
            <a:solidFill>
              <a:schemeClr val="tx2">
                <a:lumMod val="20000"/>
                <a:lumOff val="80000"/>
              </a:schemeClr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/>
            </a:r>
            <a:b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</a:b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Local</a:t>
            </a:r>
            <a:b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</a:b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 Repository</a:t>
            </a:r>
          </a:p>
          <a:p>
            <a:pPr algn="ctr" eaLnBrk="1" hangingPunct="1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(Andy)</a:t>
            </a:r>
            <a:endParaRPr lang="bg-BG" sz="18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  <a:p>
            <a:pPr algn="ctr" eaLnBrk="1" hangingPunct="1">
              <a:lnSpc>
                <a:spcPct val="100000"/>
              </a:lnSpc>
              <a:defRPr/>
            </a:pPr>
            <a:endParaRPr lang="bg-BG" sz="18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</p:txBody>
      </p:sp>
      <p:sp>
        <p:nvSpPr>
          <p:cNvPr id="25" name="AutoShape 4"/>
          <p:cNvSpPr>
            <a:spLocks noChangeArrowheads="1"/>
          </p:cNvSpPr>
          <p:nvPr/>
        </p:nvSpPr>
        <p:spPr bwMode="auto">
          <a:xfrm>
            <a:off x="6475412" y="4724400"/>
            <a:ext cx="1524000" cy="1447800"/>
          </a:xfrm>
          <a:prstGeom prst="can">
            <a:avLst>
              <a:gd name="adj" fmla="val 25000"/>
            </a:avLst>
          </a:prstGeom>
          <a:solidFill>
            <a:schemeClr val="bg1"/>
          </a:solidFill>
          <a:ln w="9525">
            <a:solidFill>
              <a:schemeClr val="tx2">
                <a:lumMod val="20000"/>
                <a:lumOff val="80000"/>
              </a:schemeClr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/>
            </a:r>
            <a:b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</a:b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Local</a:t>
            </a:r>
            <a:b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</a:b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 Repository</a:t>
            </a:r>
          </a:p>
          <a:p>
            <a:pPr algn="ctr" eaLnBrk="1" hangingPunct="1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(Bobby)</a:t>
            </a:r>
            <a:endParaRPr lang="bg-BG" sz="18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  <a:p>
            <a:pPr algn="ctr" eaLnBrk="1" hangingPunct="1">
              <a:lnSpc>
                <a:spcPct val="100000"/>
              </a:lnSpc>
              <a:defRPr/>
            </a:pPr>
            <a:endParaRPr lang="bg-BG" sz="18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</p:txBody>
      </p:sp>
      <p:grpSp>
        <p:nvGrpSpPr>
          <p:cNvPr id="30" name="Group 6"/>
          <p:cNvGrpSpPr>
            <a:grpSpLocks/>
          </p:cNvGrpSpPr>
          <p:nvPr/>
        </p:nvGrpSpPr>
        <p:grpSpPr bwMode="auto">
          <a:xfrm>
            <a:off x="6626670" y="2514600"/>
            <a:ext cx="660226" cy="857992"/>
            <a:chOff x="2399" y="1488"/>
            <a:chExt cx="577" cy="768"/>
          </a:xfrm>
        </p:grpSpPr>
        <p:pic>
          <p:nvPicPr>
            <p:cNvPr id="31" name="Picture 7" descr="BD18200_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0" y="1488"/>
              <a:ext cx="576" cy="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2" name="Text Box 8"/>
            <p:cNvSpPr txBox="1">
              <a:spLocks noChangeArrowheads="1"/>
            </p:cNvSpPr>
            <p:nvPr/>
          </p:nvSpPr>
          <p:spPr bwMode="auto">
            <a:xfrm>
              <a:off x="2399" y="1632"/>
              <a:ext cx="570" cy="3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1600" b="1" dirty="0">
                  <a:solidFill>
                    <a:schemeClr val="bg1"/>
                  </a:solidFill>
                  <a:cs typeface="Arial" charset="0"/>
                </a:rPr>
                <a:t>Andy</a:t>
              </a:r>
              <a:endParaRPr lang="en-US" sz="1800" b="1" dirty="0">
                <a:solidFill>
                  <a:schemeClr val="bg1"/>
                </a:solidFill>
                <a:cs typeface="Arial" charset="0"/>
              </a:endParaRPr>
            </a:p>
          </p:txBody>
        </p:sp>
      </p:grpSp>
      <p:grpSp>
        <p:nvGrpSpPr>
          <p:cNvPr id="40" name="Group 6"/>
          <p:cNvGrpSpPr>
            <a:grpSpLocks/>
          </p:cNvGrpSpPr>
          <p:nvPr/>
        </p:nvGrpSpPr>
        <p:grpSpPr bwMode="auto">
          <a:xfrm>
            <a:off x="3262427" y="4321628"/>
            <a:ext cx="671668" cy="857992"/>
            <a:chOff x="2389" y="1488"/>
            <a:chExt cx="587" cy="768"/>
          </a:xfrm>
        </p:grpSpPr>
        <p:pic>
          <p:nvPicPr>
            <p:cNvPr id="41" name="Picture 7" descr="BD18200_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0" y="1488"/>
              <a:ext cx="576" cy="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2" name="Text Box 8"/>
            <p:cNvSpPr txBox="1">
              <a:spLocks noChangeArrowheads="1"/>
            </p:cNvSpPr>
            <p:nvPr/>
          </p:nvSpPr>
          <p:spPr bwMode="auto">
            <a:xfrm>
              <a:off x="2389" y="1632"/>
              <a:ext cx="570" cy="3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1600" b="1" dirty="0">
                  <a:solidFill>
                    <a:schemeClr val="bg1"/>
                  </a:solidFill>
                  <a:cs typeface="Arial" charset="0"/>
                </a:rPr>
                <a:t>Andy</a:t>
              </a:r>
            </a:p>
          </p:txBody>
        </p:sp>
      </p:grpSp>
      <p:grpSp>
        <p:nvGrpSpPr>
          <p:cNvPr id="29" name="Group 6"/>
          <p:cNvGrpSpPr>
            <a:grpSpLocks/>
          </p:cNvGrpSpPr>
          <p:nvPr/>
        </p:nvGrpSpPr>
        <p:grpSpPr bwMode="auto">
          <a:xfrm>
            <a:off x="8436774" y="4323608"/>
            <a:ext cx="745326" cy="857992"/>
            <a:chOff x="2384" y="1488"/>
            <a:chExt cx="592" cy="768"/>
          </a:xfrm>
        </p:grpSpPr>
        <p:pic>
          <p:nvPicPr>
            <p:cNvPr id="39" name="Picture 7" descr="BD18200_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0" y="1488"/>
              <a:ext cx="576" cy="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6" name="Text Box 8"/>
            <p:cNvSpPr txBox="1">
              <a:spLocks noChangeArrowheads="1"/>
            </p:cNvSpPr>
            <p:nvPr/>
          </p:nvSpPr>
          <p:spPr bwMode="auto">
            <a:xfrm>
              <a:off x="2384" y="1632"/>
              <a:ext cx="579" cy="3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1600" b="1" dirty="0">
                  <a:solidFill>
                    <a:schemeClr val="bg1"/>
                  </a:solidFill>
                  <a:cs typeface="Arial" charset="0"/>
                </a:rPr>
                <a:t>Bobby</a:t>
              </a:r>
            </a:p>
          </p:txBody>
        </p:sp>
      </p:grpSp>
      <p:grpSp>
        <p:nvGrpSpPr>
          <p:cNvPr id="50" name="Group 6"/>
          <p:cNvGrpSpPr>
            <a:grpSpLocks/>
          </p:cNvGrpSpPr>
          <p:nvPr/>
        </p:nvGrpSpPr>
        <p:grpSpPr bwMode="auto">
          <a:xfrm>
            <a:off x="7367748" y="4319650"/>
            <a:ext cx="745326" cy="857992"/>
            <a:chOff x="2384" y="1488"/>
            <a:chExt cx="592" cy="768"/>
          </a:xfrm>
        </p:grpSpPr>
        <p:pic>
          <p:nvPicPr>
            <p:cNvPr id="51" name="Picture 7" descr="BD18200_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0" y="1488"/>
              <a:ext cx="576" cy="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2" name="Text Box 8"/>
            <p:cNvSpPr txBox="1">
              <a:spLocks noChangeArrowheads="1"/>
            </p:cNvSpPr>
            <p:nvPr/>
          </p:nvSpPr>
          <p:spPr bwMode="auto">
            <a:xfrm>
              <a:off x="2384" y="1632"/>
              <a:ext cx="579" cy="3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1600" b="1" dirty="0">
                  <a:solidFill>
                    <a:schemeClr val="bg1"/>
                  </a:solidFill>
                  <a:cs typeface="Arial" charset="0"/>
                </a:rPr>
                <a:t>Bobby</a:t>
              </a:r>
            </a:p>
          </p:txBody>
        </p:sp>
      </p:grpSp>
      <p:cxnSp>
        <p:nvCxnSpPr>
          <p:cNvPr id="53" name="AutoShape 12"/>
          <p:cNvCxnSpPr>
            <a:cxnSpLocks noChangeShapeType="1"/>
            <a:stCxn id="24" idx="1"/>
            <a:endCxn id="711684" idx="3"/>
          </p:cNvCxnSpPr>
          <p:nvPr/>
        </p:nvCxnSpPr>
        <p:spPr bwMode="auto">
          <a:xfrm rot="5400000" flipH="1" flipV="1">
            <a:off x="4771432" y="3304190"/>
            <a:ext cx="1752590" cy="1087830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chemeClr val="tx2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4" name="Text Box 17"/>
          <p:cNvSpPr txBox="1">
            <a:spLocks noChangeArrowheads="1"/>
          </p:cNvSpPr>
          <p:nvPr/>
        </p:nvSpPr>
        <p:spPr bwMode="auto">
          <a:xfrm>
            <a:off x="4799012" y="3429001"/>
            <a:ext cx="10668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Push</a:t>
            </a:r>
            <a:endParaRPr lang="bg-BG" sz="1800" b="1" dirty="0">
              <a:solidFill>
                <a:schemeClr val="tx2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charset="0"/>
            </a:endParaRPr>
          </a:p>
        </p:txBody>
      </p:sp>
      <p:grpSp>
        <p:nvGrpSpPr>
          <p:cNvPr id="33" name="Group 6"/>
          <p:cNvGrpSpPr>
            <a:grpSpLocks/>
          </p:cNvGrpSpPr>
          <p:nvPr/>
        </p:nvGrpSpPr>
        <p:grpSpPr bwMode="auto">
          <a:xfrm>
            <a:off x="5208088" y="4319650"/>
            <a:ext cx="807867" cy="857992"/>
            <a:chOff x="2389" y="1488"/>
            <a:chExt cx="587" cy="768"/>
          </a:xfrm>
        </p:grpSpPr>
        <p:pic>
          <p:nvPicPr>
            <p:cNvPr id="35" name="Picture 7" descr="BD18200_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0" y="1488"/>
              <a:ext cx="576" cy="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6" name="Text Box 8"/>
            <p:cNvSpPr txBox="1">
              <a:spLocks noChangeArrowheads="1"/>
            </p:cNvSpPr>
            <p:nvPr/>
          </p:nvSpPr>
          <p:spPr bwMode="auto">
            <a:xfrm>
              <a:off x="2389" y="1632"/>
              <a:ext cx="570" cy="3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1600" b="1" dirty="0">
                  <a:solidFill>
                    <a:schemeClr val="bg1"/>
                  </a:solidFill>
                  <a:cs typeface="Arial" charset="0"/>
                </a:rPr>
                <a:t>Andy</a:t>
              </a:r>
            </a:p>
          </p:txBody>
        </p:sp>
      </p:grpSp>
      <p:pic>
        <p:nvPicPr>
          <p:cNvPr id="37" name="Picture 3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903" y="1805591"/>
            <a:ext cx="1116484" cy="1137030"/>
          </a:xfrm>
          <a:prstGeom prst="roundRect">
            <a:avLst>
              <a:gd name="adj" fmla="val 2475"/>
            </a:avLst>
          </a:prstGeom>
        </p:spPr>
      </p:pic>
    </p:spTree>
    <p:extLst>
      <p:ext uri="{BB962C8B-B14F-4D97-AF65-F5344CB8AC3E}">
        <p14:creationId xmlns:p14="http://schemas.microsoft.com/office/powerpoint/2010/main" val="3866125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2" descr="MCj04114760000[1]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0112" y="4810066"/>
            <a:ext cx="1524000" cy="1133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52</a:t>
            </a:fld>
            <a:endParaRPr lang="en-US" dirty="0"/>
          </a:p>
        </p:txBody>
      </p:sp>
      <p:sp>
        <p:nvSpPr>
          <p:cNvPr id="711683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Distributed Version </a:t>
            </a:r>
            <a:r>
              <a:rPr lang="en-US" dirty="0" smtClean="0"/>
              <a:t>Control (5)</a:t>
            </a:r>
          </a:p>
        </p:txBody>
      </p:sp>
      <p:sp>
        <p:nvSpPr>
          <p:cNvPr id="711684" name="AutoShape 4"/>
          <p:cNvSpPr>
            <a:spLocks noChangeArrowheads="1"/>
          </p:cNvSpPr>
          <p:nvPr/>
        </p:nvSpPr>
        <p:spPr bwMode="auto">
          <a:xfrm>
            <a:off x="5429642" y="1524010"/>
            <a:ext cx="1524000" cy="1447800"/>
          </a:xfrm>
          <a:prstGeom prst="can">
            <a:avLst>
              <a:gd name="adj" fmla="val 25000"/>
            </a:avLst>
          </a:prstGeom>
          <a:solidFill>
            <a:schemeClr val="bg1"/>
          </a:solidFill>
          <a:ln w="9525">
            <a:solidFill>
              <a:schemeClr val="tx2">
                <a:lumMod val="20000"/>
                <a:lumOff val="80000"/>
              </a:schemeClr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/>
            </a:r>
            <a:b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</a:b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Remote</a:t>
            </a:r>
            <a:b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</a:b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 Repository</a:t>
            </a:r>
            <a:r>
              <a:rPr lang="bg-BG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/>
            </a:r>
            <a:br>
              <a:rPr lang="bg-BG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</a:br>
            <a:r>
              <a:rPr lang="bg-BG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(</a:t>
            </a: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Server</a:t>
            </a:r>
            <a:r>
              <a:rPr lang="bg-BG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)</a:t>
            </a:r>
            <a:endParaRPr lang="bg-BG" sz="18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  <a:p>
            <a:pPr algn="ctr" eaLnBrk="1" hangingPunct="1">
              <a:lnSpc>
                <a:spcPct val="100000"/>
              </a:lnSpc>
              <a:defRPr/>
            </a:pPr>
            <a:endParaRPr lang="bg-BG" sz="18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</p:txBody>
      </p:sp>
      <p:pic>
        <p:nvPicPr>
          <p:cNvPr id="39945" name="Picture 14" descr="MCj03871500000[1]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1412" y="4643984"/>
            <a:ext cx="1524000" cy="1524000"/>
          </a:xfrm>
          <a:prstGeom prst="roundRect">
            <a:avLst>
              <a:gd name="adj" fmla="val 7316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 Box 20"/>
          <p:cNvSpPr txBox="1">
            <a:spLocks noChangeArrowheads="1"/>
          </p:cNvSpPr>
          <p:nvPr/>
        </p:nvSpPr>
        <p:spPr bwMode="auto">
          <a:xfrm>
            <a:off x="2132013" y="5924490"/>
            <a:ext cx="82747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kumimoji="0" lang="en-US" sz="2000" dirty="0">
                <a:solidFill>
                  <a:schemeClr val="tx2">
                    <a:lumMod val="40000"/>
                    <a:lumOff val="60000"/>
                  </a:schemeClr>
                </a:solidFill>
                <a:cs typeface="Arial" charset="0"/>
              </a:rPr>
              <a:t>Andy</a:t>
            </a:r>
            <a:endParaRPr kumimoji="0" lang="en-US" sz="1200" noProof="1">
              <a:solidFill>
                <a:schemeClr val="tx2">
                  <a:lumMod val="40000"/>
                  <a:lumOff val="60000"/>
                </a:schemeClr>
              </a:solidFill>
              <a:cs typeface="Arial" charset="0"/>
            </a:endParaRPr>
          </a:p>
        </p:txBody>
      </p:sp>
      <p:sp>
        <p:nvSpPr>
          <p:cNvPr id="23" name="Text Box 21"/>
          <p:cNvSpPr txBox="1">
            <a:spLocks noChangeArrowheads="1"/>
          </p:cNvSpPr>
          <p:nvPr/>
        </p:nvSpPr>
        <p:spPr bwMode="auto">
          <a:xfrm>
            <a:off x="8772525" y="6153090"/>
            <a:ext cx="98456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kumimoji="0" lang="en-US" sz="2000" dirty="0">
                <a:solidFill>
                  <a:schemeClr val="tx2">
                    <a:lumMod val="40000"/>
                    <a:lumOff val="60000"/>
                  </a:schemeClr>
                </a:solidFill>
                <a:cs typeface="Arial" charset="0"/>
              </a:rPr>
              <a:t>Bobby</a:t>
            </a:r>
            <a:endParaRPr kumimoji="0" lang="en-US" sz="1200" noProof="1">
              <a:solidFill>
                <a:schemeClr val="tx2">
                  <a:lumMod val="40000"/>
                  <a:lumOff val="60000"/>
                </a:schemeClr>
              </a:solidFill>
              <a:cs typeface="Arial" charset="0"/>
            </a:endParaRPr>
          </a:p>
        </p:txBody>
      </p:sp>
      <p:sp>
        <p:nvSpPr>
          <p:cNvPr id="24" name="AutoShape 4"/>
          <p:cNvSpPr>
            <a:spLocks noChangeArrowheads="1"/>
          </p:cNvSpPr>
          <p:nvPr/>
        </p:nvSpPr>
        <p:spPr bwMode="auto">
          <a:xfrm>
            <a:off x="4341812" y="4724400"/>
            <a:ext cx="1524000" cy="1447800"/>
          </a:xfrm>
          <a:prstGeom prst="can">
            <a:avLst>
              <a:gd name="adj" fmla="val 25000"/>
            </a:avLst>
          </a:prstGeom>
          <a:solidFill>
            <a:schemeClr val="bg1"/>
          </a:solidFill>
          <a:ln w="9525">
            <a:solidFill>
              <a:schemeClr val="tx2">
                <a:lumMod val="20000"/>
                <a:lumOff val="80000"/>
              </a:schemeClr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/>
            </a:r>
            <a:b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</a:b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Local</a:t>
            </a:r>
            <a:b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</a:b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 Repository</a:t>
            </a:r>
          </a:p>
          <a:p>
            <a:pPr algn="ctr" eaLnBrk="1" hangingPunct="1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(Andy)</a:t>
            </a:r>
            <a:endParaRPr lang="bg-BG" sz="18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  <a:p>
            <a:pPr algn="ctr" eaLnBrk="1" hangingPunct="1">
              <a:lnSpc>
                <a:spcPct val="100000"/>
              </a:lnSpc>
              <a:defRPr/>
            </a:pPr>
            <a:endParaRPr lang="bg-BG" sz="18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</p:txBody>
      </p:sp>
      <p:sp>
        <p:nvSpPr>
          <p:cNvPr id="25" name="AutoShape 4"/>
          <p:cNvSpPr>
            <a:spLocks noChangeArrowheads="1"/>
          </p:cNvSpPr>
          <p:nvPr/>
        </p:nvSpPr>
        <p:spPr bwMode="auto">
          <a:xfrm>
            <a:off x="6475412" y="4724400"/>
            <a:ext cx="1524000" cy="1447800"/>
          </a:xfrm>
          <a:prstGeom prst="can">
            <a:avLst>
              <a:gd name="adj" fmla="val 25000"/>
            </a:avLst>
          </a:prstGeom>
          <a:solidFill>
            <a:schemeClr val="bg1"/>
          </a:solidFill>
          <a:ln w="9525">
            <a:solidFill>
              <a:schemeClr val="tx2">
                <a:lumMod val="20000"/>
                <a:lumOff val="80000"/>
              </a:schemeClr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/>
            </a:r>
            <a:b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</a:b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Local</a:t>
            </a:r>
            <a:b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</a:b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 Repository</a:t>
            </a:r>
          </a:p>
          <a:p>
            <a:pPr algn="ctr" eaLnBrk="1" hangingPunct="1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(Bobby)</a:t>
            </a:r>
            <a:endParaRPr lang="bg-BG" sz="18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  <a:p>
            <a:pPr algn="ctr" eaLnBrk="1" hangingPunct="1">
              <a:lnSpc>
                <a:spcPct val="100000"/>
              </a:lnSpc>
              <a:defRPr/>
            </a:pPr>
            <a:endParaRPr lang="bg-BG" sz="18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</p:txBody>
      </p:sp>
      <p:grpSp>
        <p:nvGrpSpPr>
          <p:cNvPr id="30" name="Group 6"/>
          <p:cNvGrpSpPr>
            <a:grpSpLocks/>
          </p:cNvGrpSpPr>
          <p:nvPr/>
        </p:nvGrpSpPr>
        <p:grpSpPr bwMode="auto">
          <a:xfrm>
            <a:off x="6626670" y="2514600"/>
            <a:ext cx="660226" cy="857992"/>
            <a:chOff x="2399" y="1488"/>
            <a:chExt cx="577" cy="768"/>
          </a:xfrm>
        </p:grpSpPr>
        <p:pic>
          <p:nvPicPr>
            <p:cNvPr id="31" name="Picture 7" descr="BD18200_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0" y="1488"/>
              <a:ext cx="576" cy="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2" name="Text Box 8"/>
            <p:cNvSpPr txBox="1">
              <a:spLocks noChangeArrowheads="1"/>
            </p:cNvSpPr>
            <p:nvPr/>
          </p:nvSpPr>
          <p:spPr bwMode="auto">
            <a:xfrm>
              <a:off x="2399" y="1632"/>
              <a:ext cx="570" cy="3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1600" b="1" dirty="0">
                  <a:solidFill>
                    <a:schemeClr val="bg1"/>
                  </a:solidFill>
                  <a:cs typeface="Arial" charset="0"/>
                </a:rPr>
                <a:t>Andy</a:t>
              </a:r>
              <a:endParaRPr lang="en-US" sz="1800" b="1" dirty="0">
                <a:solidFill>
                  <a:schemeClr val="bg1"/>
                </a:solidFill>
                <a:cs typeface="Arial" charset="0"/>
              </a:endParaRPr>
            </a:p>
          </p:txBody>
        </p:sp>
      </p:grpSp>
      <p:grpSp>
        <p:nvGrpSpPr>
          <p:cNvPr id="40" name="Group 6"/>
          <p:cNvGrpSpPr>
            <a:grpSpLocks/>
          </p:cNvGrpSpPr>
          <p:nvPr/>
        </p:nvGrpSpPr>
        <p:grpSpPr bwMode="auto">
          <a:xfrm>
            <a:off x="3262427" y="4321628"/>
            <a:ext cx="671668" cy="857992"/>
            <a:chOff x="2389" y="1488"/>
            <a:chExt cx="587" cy="768"/>
          </a:xfrm>
        </p:grpSpPr>
        <p:pic>
          <p:nvPicPr>
            <p:cNvPr id="41" name="Picture 7" descr="BD18200_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0" y="1488"/>
              <a:ext cx="576" cy="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2" name="Text Box 8"/>
            <p:cNvSpPr txBox="1">
              <a:spLocks noChangeArrowheads="1"/>
            </p:cNvSpPr>
            <p:nvPr/>
          </p:nvSpPr>
          <p:spPr bwMode="auto">
            <a:xfrm>
              <a:off x="2389" y="1632"/>
              <a:ext cx="570" cy="3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1600" b="1" dirty="0">
                  <a:solidFill>
                    <a:schemeClr val="bg1"/>
                  </a:solidFill>
                  <a:cs typeface="Arial" charset="0"/>
                </a:rPr>
                <a:t>Andy</a:t>
              </a:r>
            </a:p>
          </p:txBody>
        </p:sp>
      </p:grpSp>
      <p:grpSp>
        <p:nvGrpSpPr>
          <p:cNvPr id="29" name="Group 6"/>
          <p:cNvGrpSpPr>
            <a:grpSpLocks/>
          </p:cNvGrpSpPr>
          <p:nvPr/>
        </p:nvGrpSpPr>
        <p:grpSpPr bwMode="auto">
          <a:xfrm>
            <a:off x="8436774" y="4323608"/>
            <a:ext cx="745326" cy="857992"/>
            <a:chOff x="2384" y="1488"/>
            <a:chExt cx="592" cy="768"/>
          </a:xfrm>
        </p:grpSpPr>
        <p:pic>
          <p:nvPicPr>
            <p:cNvPr id="39" name="Picture 7" descr="BD18200_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0" y="1488"/>
              <a:ext cx="576" cy="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6" name="Text Box 8"/>
            <p:cNvSpPr txBox="1">
              <a:spLocks noChangeArrowheads="1"/>
            </p:cNvSpPr>
            <p:nvPr/>
          </p:nvSpPr>
          <p:spPr bwMode="auto">
            <a:xfrm>
              <a:off x="2384" y="1632"/>
              <a:ext cx="579" cy="3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1600" b="1" dirty="0">
                  <a:solidFill>
                    <a:schemeClr val="bg1"/>
                  </a:solidFill>
                  <a:cs typeface="Arial" charset="0"/>
                </a:rPr>
                <a:t>Bobby</a:t>
              </a:r>
            </a:p>
          </p:txBody>
        </p:sp>
      </p:grpSp>
      <p:grpSp>
        <p:nvGrpSpPr>
          <p:cNvPr id="50" name="Group 6"/>
          <p:cNvGrpSpPr>
            <a:grpSpLocks/>
          </p:cNvGrpSpPr>
          <p:nvPr/>
        </p:nvGrpSpPr>
        <p:grpSpPr bwMode="auto">
          <a:xfrm>
            <a:off x="7367748" y="4319650"/>
            <a:ext cx="745326" cy="857992"/>
            <a:chOff x="2384" y="1488"/>
            <a:chExt cx="592" cy="768"/>
          </a:xfrm>
        </p:grpSpPr>
        <p:pic>
          <p:nvPicPr>
            <p:cNvPr id="51" name="Picture 7" descr="BD18200_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0" y="1488"/>
              <a:ext cx="576" cy="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2" name="Text Box 8"/>
            <p:cNvSpPr txBox="1">
              <a:spLocks noChangeArrowheads="1"/>
            </p:cNvSpPr>
            <p:nvPr/>
          </p:nvSpPr>
          <p:spPr bwMode="auto">
            <a:xfrm>
              <a:off x="2384" y="1632"/>
              <a:ext cx="579" cy="3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1600" b="1" dirty="0">
                  <a:solidFill>
                    <a:schemeClr val="bg1"/>
                  </a:solidFill>
                  <a:cs typeface="Arial" charset="0"/>
                </a:rPr>
                <a:t>Bobby</a:t>
              </a:r>
            </a:p>
          </p:txBody>
        </p:sp>
      </p:grpSp>
      <p:cxnSp>
        <p:nvCxnSpPr>
          <p:cNvPr id="53" name="AutoShape 12"/>
          <p:cNvCxnSpPr>
            <a:cxnSpLocks noChangeShapeType="1"/>
            <a:stCxn id="25" idx="1"/>
            <a:endCxn id="711684" idx="3"/>
          </p:cNvCxnSpPr>
          <p:nvPr/>
        </p:nvCxnSpPr>
        <p:spPr bwMode="auto">
          <a:xfrm rot="16200000" flipV="1">
            <a:off x="5838232" y="3325220"/>
            <a:ext cx="1752590" cy="1045770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chemeClr val="tx2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4" name="Text Box 17"/>
          <p:cNvSpPr txBox="1">
            <a:spLocks noChangeArrowheads="1"/>
          </p:cNvSpPr>
          <p:nvPr/>
        </p:nvSpPr>
        <p:spPr bwMode="auto">
          <a:xfrm>
            <a:off x="7149337" y="3607562"/>
            <a:ext cx="184067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Push (conflict)</a:t>
            </a:r>
            <a:endParaRPr lang="bg-BG" sz="1800" b="1" dirty="0">
              <a:solidFill>
                <a:schemeClr val="tx2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charset="0"/>
            </a:endParaRPr>
          </a:p>
        </p:txBody>
      </p:sp>
      <p:sp>
        <p:nvSpPr>
          <p:cNvPr id="33" name="Text Box 15"/>
          <p:cNvSpPr txBox="1">
            <a:spLocks noChangeArrowheads="1"/>
          </p:cNvSpPr>
          <p:nvPr/>
        </p:nvSpPr>
        <p:spPr bwMode="auto">
          <a:xfrm>
            <a:off x="2049858" y="1510352"/>
            <a:ext cx="3053954" cy="17235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marL="0" indent="0" ea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tabLst>
                <a:tab pos="282575" algn="l"/>
              </a:tabLst>
              <a:defRPr sz="24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r>
              <a:rPr lang="en-US" b="1" dirty="0"/>
              <a:t>Bobby tries to </a:t>
            </a:r>
            <a:r>
              <a:rPr lang="en-US" b="1" dirty="0" smtClean="0"/>
              <a:t>push her </a:t>
            </a:r>
            <a:r>
              <a:rPr lang="en-US" b="1" dirty="0"/>
              <a:t>changes</a:t>
            </a:r>
            <a:r>
              <a:rPr lang="bg-BG" b="1" dirty="0"/>
              <a:t>.</a:t>
            </a:r>
            <a:endParaRPr lang="en-US" b="1" dirty="0"/>
          </a:p>
          <a:p>
            <a:r>
              <a:rPr lang="en-US" b="1" dirty="0"/>
              <a:t>A versioning conflict occurs</a:t>
            </a:r>
            <a:r>
              <a:rPr lang="bg-BG" b="1" dirty="0"/>
              <a:t>.</a:t>
            </a:r>
            <a:endParaRPr lang="en-US" b="1" dirty="0"/>
          </a:p>
        </p:txBody>
      </p:sp>
      <p:grpSp>
        <p:nvGrpSpPr>
          <p:cNvPr id="35" name="Group 18"/>
          <p:cNvGrpSpPr>
            <a:grpSpLocks/>
          </p:cNvGrpSpPr>
          <p:nvPr/>
        </p:nvGrpSpPr>
        <p:grpSpPr bwMode="auto">
          <a:xfrm>
            <a:off x="6551612" y="3657600"/>
            <a:ext cx="685800" cy="457200"/>
            <a:chOff x="2160" y="2304"/>
            <a:chExt cx="432" cy="288"/>
          </a:xfrm>
        </p:grpSpPr>
        <p:sp>
          <p:nvSpPr>
            <p:cNvPr id="36" name="Line 19"/>
            <p:cNvSpPr>
              <a:spLocks noChangeShapeType="1"/>
            </p:cNvSpPr>
            <p:nvPr/>
          </p:nvSpPr>
          <p:spPr bwMode="auto">
            <a:xfrm>
              <a:off x="2160" y="2304"/>
              <a:ext cx="432" cy="240"/>
            </a:xfrm>
            <a:prstGeom prst="line">
              <a:avLst/>
            </a:prstGeom>
            <a:noFill/>
            <a:ln w="76200">
              <a:solidFill>
                <a:srgbClr val="FF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7" name="Line 20"/>
            <p:cNvSpPr>
              <a:spLocks noChangeShapeType="1"/>
            </p:cNvSpPr>
            <p:nvPr/>
          </p:nvSpPr>
          <p:spPr bwMode="auto">
            <a:xfrm flipH="1">
              <a:off x="2208" y="2304"/>
              <a:ext cx="288" cy="288"/>
            </a:xfrm>
            <a:prstGeom prst="line">
              <a:avLst/>
            </a:prstGeom>
            <a:noFill/>
            <a:ln w="76200">
              <a:solidFill>
                <a:srgbClr val="FF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38" name="Group 6"/>
          <p:cNvGrpSpPr>
            <a:grpSpLocks/>
          </p:cNvGrpSpPr>
          <p:nvPr/>
        </p:nvGrpSpPr>
        <p:grpSpPr bwMode="auto">
          <a:xfrm>
            <a:off x="5208088" y="4319650"/>
            <a:ext cx="807867" cy="857992"/>
            <a:chOff x="2389" y="1488"/>
            <a:chExt cx="587" cy="768"/>
          </a:xfrm>
        </p:grpSpPr>
        <p:pic>
          <p:nvPicPr>
            <p:cNvPr id="47" name="Picture 7" descr="BD18200_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0" y="1488"/>
              <a:ext cx="576" cy="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8" name="Text Box 8"/>
            <p:cNvSpPr txBox="1">
              <a:spLocks noChangeArrowheads="1"/>
            </p:cNvSpPr>
            <p:nvPr/>
          </p:nvSpPr>
          <p:spPr bwMode="auto">
            <a:xfrm>
              <a:off x="2389" y="1632"/>
              <a:ext cx="570" cy="3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1600" b="1" dirty="0">
                  <a:solidFill>
                    <a:schemeClr val="bg1"/>
                  </a:solidFill>
                  <a:cs typeface="Arial" charset="0"/>
                </a:rPr>
                <a:t>Andy</a:t>
              </a:r>
            </a:p>
          </p:txBody>
        </p:sp>
      </p:grpSp>
      <p:pic>
        <p:nvPicPr>
          <p:cNvPr id="49" name="Picture 4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903" y="1805591"/>
            <a:ext cx="1116484" cy="1137030"/>
          </a:xfrm>
          <a:prstGeom prst="roundRect">
            <a:avLst>
              <a:gd name="adj" fmla="val 2475"/>
            </a:avLst>
          </a:prstGeom>
        </p:spPr>
      </p:pic>
    </p:spTree>
    <p:extLst>
      <p:ext uri="{BB962C8B-B14F-4D97-AF65-F5344CB8AC3E}">
        <p14:creationId xmlns:p14="http://schemas.microsoft.com/office/powerpoint/2010/main" val="1222082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2" descr="MCj04114760000[1]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0112" y="4810066"/>
            <a:ext cx="1524000" cy="1133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53</a:t>
            </a:fld>
            <a:endParaRPr lang="en-US" dirty="0"/>
          </a:p>
        </p:txBody>
      </p:sp>
      <p:sp>
        <p:nvSpPr>
          <p:cNvPr id="711683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Distributed Version </a:t>
            </a:r>
            <a:r>
              <a:rPr lang="en-US" dirty="0" smtClean="0"/>
              <a:t>Control (6)</a:t>
            </a:r>
          </a:p>
        </p:txBody>
      </p:sp>
      <p:sp>
        <p:nvSpPr>
          <p:cNvPr id="711684" name="AutoShape 4"/>
          <p:cNvSpPr>
            <a:spLocks noChangeArrowheads="1"/>
          </p:cNvSpPr>
          <p:nvPr/>
        </p:nvSpPr>
        <p:spPr bwMode="auto">
          <a:xfrm>
            <a:off x="5429642" y="1524010"/>
            <a:ext cx="1524000" cy="1447800"/>
          </a:xfrm>
          <a:prstGeom prst="can">
            <a:avLst>
              <a:gd name="adj" fmla="val 25000"/>
            </a:avLst>
          </a:prstGeom>
          <a:solidFill>
            <a:schemeClr val="bg1"/>
          </a:solidFill>
          <a:ln w="9525">
            <a:solidFill>
              <a:schemeClr val="tx2">
                <a:lumMod val="20000"/>
                <a:lumOff val="80000"/>
              </a:schemeClr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/>
            </a:r>
            <a:b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</a:b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Remote</a:t>
            </a:r>
            <a:b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</a:b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 Repository</a:t>
            </a:r>
            <a:r>
              <a:rPr lang="bg-BG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/>
            </a:r>
            <a:br>
              <a:rPr lang="bg-BG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</a:br>
            <a:r>
              <a:rPr lang="bg-BG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(</a:t>
            </a: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Server</a:t>
            </a:r>
            <a:r>
              <a:rPr lang="bg-BG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)</a:t>
            </a:r>
            <a:endParaRPr lang="bg-BG" sz="18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  <a:p>
            <a:pPr algn="ctr" eaLnBrk="1" hangingPunct="1">
              <a:lnSpc>
                <a:spcPct val="100000"/>
              </a:lnSpc>
              <a:defRPr/>
            </a:pPr>
            <a:endParaRPr lang="bg-BG" sz="18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</p:txBody>
      </p:sp>
      <p:sp>
        <p:nvSpPr>
          <p:cNvPr id="711691" name="Text Box 11"/>
          <p:cNvSpPr txBox="1">
            <a:spLocks noChangeArrowheads="1"/>
          </p:cNvSpPr>
          <p:nvPr/>
        </p:nvSpPr>
        <p:spPr bwMode="auto">
          <a:xfrm>
            <a:off x="2052638" y="1143000"/>
            <a:ext cx="2746375" cy="2462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marL="0" indent="0" ea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tabLst>
                <a:tab pos="282575" algn="l"/>
              </a:tabLst>
              <a:defRPr sz="24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r>
              <a:rPr lang="en-US" b="1" dirty="0"/>
              <a:t>Bobby </a:t>
            </a:r>
            <a:r>
              <a:rPr lang="en-US" b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merges</a:t>
            </a:r>
            <a:r>
              <a:rPr lang="en-US" b="1" dirty="0"/>
              <a:t> the her local files with the files from the remote repository.</a:t>
            </a:r>
          </a:p>
          <a:p>
            <a:r>
              <a:rPr lang="en-US" b="1" dirty="0"/>
              <a:t>Conflicts are locally </a:t>
            </a:r>
            <a:r>
              <a:rPr lang="en-US" b="1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resolved</a:t>
            </a:r>
            <a:r>
              <a:rPr lang="en-US" b="1" dirty="0" smtClean="0"/>
              <a:t>.</a:t>
            </a:r>
            <a:endParaRPr lang="bg-BG" b="1" dirty="0"/>
          </a:p>
        </p:txBody>
      </p:sp>
      <p:pic>
        <p:nvPicPr>
          <p:cNvPr id="39945" name="Picture 14" descr="MCj03871500000[1]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1412" y="4643984"/>
            <a:ext cx="1524000" cy="1524000"/>
          </a:xfrm>
          <a:prstGeom prst="roundRect">
            <a:avLst>
              <a:gd name="adj" fmla="val 7316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 Box 20"/>
          <p:cNvSpPr txBox="1">
            <a:spLocks noChangeArrowheads="1"/>
          </p:cNvSpPr>
          <p:nvPr/>
        </p:nvSpPr>
        <p:spPr bwMode="auto">
          <a:xfrm>
            <a:off x="2132013" y="5924490"/>
            <a:ext cx="82747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kumimoji="0" lang="en-US" sz="2000" dirty="0">
                <a:solidFill>
                  <a:schemeClr val="tx2">
                    <a:lumMod val="40000"/>
                    <a:lumOff val="60000"/>
                  </a:schemeClr>
                </a:solidFill>
                <a:cs typeface="Arial" charset="0"/>
              </a:rPr>
              <a:t>Andy</a:t>
            </a:r>
            <a:endParaRPr kumimoji="0" lang="en-US" sz="1200" noProof="1">
              <a:solidFill>
                <a:schemeClr val="tx2">
                  <a:lumMod val="40000"/>
                  <a:lumOff val="60000"/>
                </a:schemeClr>
              </a:solidFill>
              <a:cs typeface="Arial" charset="0"/>
            </a:endParaRPr>
          </a:p>
        </p:txBody>
      </p:sp>
      <p:sp>
        <p:nvSpPr>
          <p:cNvPr id="23" name="Text Box 21"/>
          <p:cNvSpPr txBox="1">
            <a:spLocks noChangeArrowheads="1"/>
          </p:cNvSpPr>
          <p:nvPr/>
        </p:nvSpPr>
        <p:spPr bwMode="auto">
          <a:xfrm>
            <a:off x="8772525" y="6153090"/>
            <a:ext cx="98456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kumimoji="0" lang="en-US" sz="2000" dirty="0">
                <a:solidFill>
                  <a:schemeClr val="tx2">
                    <a:lumMod val="40000"/>
                    <a:lumOff val="60000"/>
                  </a:schemeClr>
                </a:solidFill>
                <a:cs typeface="Arial" charset="0"/>
              </a:rPr>
              <a:t>Bobby</a:t>
            </a:r>
            <a:endParaRPr kumimoji="0" lang="en-US" sz="1200" noProof="1">
              <a:solidFill>
                <a:schemeClr val="tx2">
                  <a:lumMod val="40000"/>
                  <a:lumOff val="60000"/>
                </a:schemeClr>
              </a:solidFill>
              <a:cs typeface="Arial" charset="0"/>
            </a:endParaRPr>
          </a:p>
        </p:txBody>
      </p:sp>
      <p:sp>
        <p:nvSpPr>
          <p:cNvPr id="24" name="AutoShape 4"/>
          <p:cNvSpPr>
            <a:spLocks noChangeArrowheads="1"/>
          </p:cNvSpPr>
          <p:nvPr/>
        </p:nvSpPr>
        <p:spPr bwMode="auto">
          <a:xfrm>
            <a:off x="4341812" y="4724400"/>
            <a:ext cx="1524000" cy="1447800"/>
          </a:xfrm>
          <a:prstGeom prst="can">
            <a:avLst>
              <a:gd name="adj" fmla="val 25000"/>
            </a:avLst>
          </a:prstGeom>
          <a:solidFill>
            <a:schemeClr val="bg1"/>
          </a:solidFill>
          <a:ln w="9525">
            <a:solidFill>
              <a:schemeClr val="tx2">
                <a:lumMod val="20000"/>
                <a:lumOff val="80000"/>
              </a:schemeClr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/>
            </a:r>
            <a:b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</a:b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Local</a:t>
            </a:r>
            <a:b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</a:b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 Repository</a:t>
            </a:r>
          </a:p>
          <a:p>
            <a:pPr algn="ctr" eaLnBrk="1" hangingPunct="1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(Andy)</a:t>
            </a:r>
            <a:endParaRPr lang="bg-BG" sz="18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  <a:p>
            <a:pPr algn="ctr" eaLnBrk="1" hangingPunct="1">
              <a:lnSpc>
                <a:spcPct val="100000"/>
              </a:lnSpc>
              <a:defRPr/>
            </a:pPr>
            <a:endParaRPr lang="bg-BG" sz="18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</p:txBody>
      </p:sp>
      <p:sp>
        <p:nvSpPr>
          <p:cNvPr id="25" name="AutoShape 4"/>
          <p:cNvSpPr>
            <a:spLocks noChangeArrowheads="1"/>
          </p:cNvSpPr>
          <p:nvPr/>
        </p:nvSpPr>
        <p:spPr bwMode="auto">
          <a:xfrm>
            <a:off x="6475412" y="4724400"/>
            <a:ext cx="1524000" cy="1447800"/>
          </a:xfrm>
          <a:prstGeom prst="can">
            <a:avLst>
              <a:gd name="adj" fmla="val 25000"/>
            </a:avLst>
          </a:prstGeom>
          <a:solidFill>
            <a:schemeClr val="bg1"/>
          </a:solidFill>
          <a:ln w="9525">
            <a:solidFill>
              <a:schemeClr val="tx2">
                <a:lumMod val="20000"/>
                <a:lumOff val="80000"/>
              </a:schemeClr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/>
            </a:r>
            <a:b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</a:b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Local</a:t>
            </a:r>
            <a:b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</a:b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 Repository</a:t>
            </a:r>
          </a:p>
          <a:p>
            <a:pPr algn="ctr" eaLnBrk="1" hangingPunct="1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(Bobby)</a:t>
            </a:r>
            <a:endParaRPr lang="bg-BG" sz="18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  <a:p>
            <a:pPr algn="ctr" eaLnBrk="1" hangingPunct="1">
              <a:lnSpc>
                <a:spcPct val="100000"/>
              </a:lnSpc>
              <a:defRPr/>
            </a:pPr>
            <a:endParaRPr lang="bg-BG" sz="18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</p:txBody>
      </p:sp>
      <p:grpSp>
        <p:nvGrpSpPr>
          <p:cNvPr id="30" name="Group 6"/>
          <p:cNvGrpSpPr>
            <a:grpSpLocks/>
          </p:cNvGrpSpPr>
          <p:nvPr/>
        </p:nvGrpSpPr>
        <p:grpSpPr bwMode="auto">
          <a:xfrm>
            <a:off x="6626670" y="2514600"/>
            <a:ext cx="660226" cy="857992"/>
            <a:chOff x="2399" y="1488"/>
            <a:chExt cx="577" cy="768"/>
          </a:xfrm>
        </p:grpSpPr>
        <p:pic>
          <p:nvPicPr>
            <p:cNvPr id="31" name="Picture 7" descr="BD18200_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0" y="1488"/>
              <a:ext cx="576" cy="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2" name="Text Box 8"/>
            <p:cNvSpPr txBox="1">
              <a:spLocks noChangeArrowheads="1"/>
            </p:cNvSpPr>
            <p:nvPr/>
          </p:nvSpPr>
          <p:spPr bwMode="auto">
            <a:xfrm>
              <a:off x="2399" y="1632"/>
              <a:ext cx="570" cy="3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1600" b="1" dirty="0">
                  <a:solidFill>
                    <a:schemeClr val="bg1"/>
                  </a:solidFill>
                  <a:cs typeface="Arial" charset="0"/>
                </a:rPr>
                <a:t>Andy</a:t>
              </a:r>
              <a:endParaRPr lang="en-US" sz="1800" b="1" dirty="0">
                <a:solidFill>
                  <a:schemeClr val="bg1"/>
                </a:solidFill>
                <a:cs typeface="Arial" charset="0"/>
              </a:endParaRPr>
            </a:p>
          </p:txBody>
        </p:sp>
      </p:grpSp>
      <p:grpSp>
        <p:nvGrpSpPr>
          <p:cNvPr id="40" name="Group 6"/>
          <p:cNvGrpSpPr>
            <a:grpSpLocks/>
          </p:cNvGrpSpPr>
          <p:nvPr/>
        </p:nvGrpSpPr>
        <p:grpSpPr bwMode="auto">
          <a:xfrm>
            <a:off x="3262427" y="4321628"/>
            <a:ext cx="671668" cy="857992"/>
            <a:chOff x="2389" y="1488"/>
            <a:chExt cx="587" cy="768"/>
          </a:xfrm>
        </p:grpSpPr>
        <p:pic>
          <p:nvPicPr>
            <p:cNvPr id="41" name="Picture 7" descr="BD18200_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0" y="1488"/>
              <a:ext cx="576" cy="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2" name="Text Box 8"/>
            <p:cNvSpPr txBox="1">
              <a:spLocks noChangeArrowheads="1"/>
            </p:cNvSpPr>
            <p:nvPr/>
          </p:nvSpPr>
          <p:spPr bwMode="auto">
            <a:xfrm>
              <a:off x="2389" y="1632"/>
              <a:ext cx="570" cy="3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1600" b="1" dirty="0">
                  <a:solidFill>
                    <a:schemeClr val="bg1"/>
                  </a:solidFill>
                  <a:cs typeface="Arial" charset="0"/>
                </a:rPr>
                <a:t>Andy</a:t>
              </a:r>
            </a:p>
          </p:txBody>
        </p:sp>
      </p:grpSp>
      <p:grpSp>
        <p:nvGrpSpPr>
          <p:cNvPr id="29" name="Group 6"/>
          <p:cNvGrpSpPr>
            <a:grpSpLocks/>
          </p:cNvGrpSpPr>
          <p:nvPr/>
        </p:nvGrpSpPr>
        <p:grpSpPr bwMode="auto">
          <a:xfrm>
            <a:off x="8434256" y="4323608"/>
            <a:ext cx="747844" cy="906030"/>
            <a:chOff x="2382" y="1488"/>
            <a:chExt cx="594" cy="811"/>
          </a:xfrm>
        </p:grpSpPr>
        <p:pic>
          <p:nvPicPr>
            <p:cNvPr id="39" name="Picture 7" descr="BD18200_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0" y="1488"/>
              <a:ext cx="576" cy="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6" name="Text Box 8"/>
            <p:cNvSpPr txBox="1">
              <a:spLocks noChangeArrowheads="1"/>
            </p:cNvSpPr>
            <p:nvPr/>
          </p:nvSpPr>
          <p:spPr bwMode="auto">
            <a:xfrm>
              <a:off x="2382" y="1555"/>
              <a:ext cx="581" cy="7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1600" b="1" dirty="0">
                  <a:solidFill>
                    <a:schemeClr val="bg1"/>
                  </a:solidFill>
                  <a:cs typeface="Arial" charset="0"/>
                </a:rPr>
                <a:t>Bobby</a:t>
              </a:r>
            </a:p>
            <a:p>
              <a:pPr algn="ctr">
                <a:defRPr/>
              </a:pPr>
              <a:r>
                <a:rPr lang="en-US" sz="1600" b="1" dirty="0">
                  <a:solidFill>
                    <a:schemeClr val="bg1"/>
                  </a:solidFill>
                  <a:cs typeface="Arial" charset="0"/>
                </a:rPr>
                <a:t>+Andy</a:t>
              </a:r>
            </a:p>
            <a:p>
              <a:pPr algn="ctr">
                <a:defRPr/>
              </a:pPr>
              <a:endParaRPr lang="en-US" sz="1600" b="1" dirty="0">
                <a:solidFill>
                  <a:schemeClr val="bg1"/>
                </a:solidFill>
                <a:cs typeface="Arial" charset="0"/>
              </a:endParaRPr>
            </a:p>
          </p:txBody>
        </p:sp>
      </p:grpSp>
      <p:grpSp>
        <p:nvGrpSpPr>
          <p:cNvPr id="50" name="Group 6"/>
          <p:cNvGrpSpPr>
            <a:grpSpLocks/>
          </p:cNvGrpSpPr>
          <p:nvPr/>
        </p:nvGrpSpPr>
        <p:grpSpPr bwMode="auto">
          <a:xfrm>
            <a:off x="7366490" y="4319650"/>
            <a:ext cx="746585" cy="857992"/>
            <a:chOff x="2383" y="1488"/>
            <a:chExt cx="593" cy="768"/>
          </a:xfrm>
        </p:grpSpPr>
        <p:pic>
          <p:nvPicPr>
            <p:cNvPr id="51" name="Picture 7" descr="BD18200_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0" y="1488"/>
              <a:ext cx="576" cy="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2" name="Text Box 8"/>
            <p:cNvSpPr txBox="1">
              <a:spLocks noChangeArrowheads="1"/>
            </p:cNvSpPr>
            <p:nvPr/>
          </p:nvSpPr>
          <p:spPr bwMode="auto">
            <a:xfrm>
              <a:off x="2383" y="1555"/>
              <a:ext cx="581" cy="5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1600" b="1" dirty="0">
                  <a:solidFill>
                    <a:schemeClr val="bg1"/>
                  </a:solidFill>
                  <a:cs typeface="Arial" charset="0"/>
                </a:rPr>
                <a:t>Bobby</a:t>
              </a:r>
            </a:p>
            <a:p>
              <a:pPr algn="ctr">
                <a:defRPr/>
              </a:pPr>
              <a:r>
                <a:rPr lang="en-US" sz="1600" b="1" dirty="0">
                  <a:solidFill>
                    <a:schemeClr val="bg1"/>
                  </a:solidFill>
                  <a:cs typeface="Arial" charset="0"/>
                </a:rPr>
                <a:t>+Andy</a:t>
              </a:r>
            </a:p>
          </p:txBody>
        </p:sp>
      </p:grpSp>
      <p:cxnSp>
        <p:nvCxnSpPr>
          <p:cNvPr id="53" name="AutoShape 12"/>
          <p:cNvCxnSpPr>
            <a:cxnSpLocks noChangeShapeType="1"/>
            <a:stCxn id="711684" idx="3"/>
            <a:endCxn id="25" idx="1"/>
          </p:cNvCxnSpPr>
          <p:nvPr/>
        </p:nvCxnSpPr>
        <p:spPr bwMode="auto">
          <a:xfrm rot="16200000" flipH="1">
            <a:off x="5838232" y="3325220"/>
            <a:ext cx="1752590" cy="1045770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chemeClr val="tx2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4" name="Text Box 17"/>
          <p:cNvSpPr txBox="1">
            <a:spLocks noChangeArrowheads="1"/>
          </p:cNvSpPr>
          <p:nvPr/>
        </p:nvSpPr>
        <p:spPr bwMode="auto">
          <a:xfrm>
            <a:off x="6564233" y="3505200"/>
            <a:ext cx="212097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800" b="1" dirty="0" smtClean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Pull (Fetch + Merge)</a:t>
            </a:r>
            <a:endParaRPr lang="bg-BG" sz="1800" b="1" dirty="0">
              <a:solidFill>
                <a:schemeClr val="tx2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charset="0"/>
            </a:endParaRPr>
          </a:p>
        </p:txBody>
      </p:sp>
      <p:grpSp>
        <p:nvGrpSpPr>
          <p:cNvPr id="33" name="Group 6"/>
          <p:cNvGrpSpPr>
            <a:grpSpLocks/>
          </p:cNvGrpSpPr>
          <p:nvPr/>
        </p:nvGrpSpPr>
        <p:grpSpPr bwMode="auto">
          <a:xfrm>
            <a:off x="5208088" y="4319650"/>
            <a:ext cx="807867" cy="857992"/>
            <a:chOff x="2389" y="1488"/>
            <a:chExt cx="587" cy="768"/>
          </a:xfrm>
        </p:grpSpPr>
        <p:pic>
          <p:nvPicPr>
            <p:cNvPr id="35" name="Picture 7" descr="BD18200_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0" y="1488"/>
              <a:ext cx="576" cy="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6" name="Text Box 8"/>
            <p:cNvSpPr txBox="1">
              <a:spLocks noChangeArrowheads="1"/>
            </p:cNvSpPr>
            <p:nvPr/>
          </p:nvSpPr>
          <p:spPr bwMode="auto">
            <a:xfrm>
              <a:off x="2389" y="1632"/>
              <a:ext cx="570" cy="3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1600" b="1" dirty="0">
                  <a:solidFill>
                    <a:schemeClr val="bg1"/>
                  </a:solidFill>
                  <a:cs typeface="Arial" charset="0"/>
                </a:rPr>
                <a:t>Andy</a:t>
              </a:r>
            </a:p>
          </p:txBody>
        </p:sp>
      </p:grpSp>
      <p:pic>
        <p:nvPicPr>
          <p:cNvPr id="37" name="Picture 3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903" y="1805591"/>
            <a:ext cx="1116484" cy="1137030"/>
          </a:xfrm>
          <a:prstGeom prst="roundRect">
            <a:avLst>
              <a:gd name="adj" fmla="val 2475"/>
            </a:avLst>
          </a:prstGeom>
        </p:spPr>
      </p:pic>
    </p:spTree>
    <p:extLst>
      <p:ext uri="{BB962C8B-B14F-4D97-AF65-F5344CB8AC3E}">
        <p14:creationId xmlns:p14="http://schemas.microsoft.com/office/powerpoint/2010/main" val="464185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2" descr="MCj04114760000[1]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0112" y="4810066"/>
            <a:ext cx="1524000" cy="1133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54</a:t>
            </a:fld>
            <a:endParaRPr lang="en-US" dirty="0"/>
          </a:p>
        </p:txBody>
      </p:sp>
      <p:sp>
        <p:nvSpPr>
          <p:cNvPr id="711683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Distributed Version </a:t>
            </a:r>
            <a:r>
              <a:rPr lang="en-US" dirty="0" smtClean="0"/>
              <a:t>Control (7)</a:t>
            </a:r>
          </a:p>
        </p:txBody>
      </p:sp>
      <p:sp>
        <p:nvSpPr>
          <p:cNvPr id="711684" name="AutoShape 4"/>
          <p:cNvSpPr>
            <a:spLocks noChangeArrowheads="1"/>
          </p:cNvSpPr>
          <p:nvPr/>
        </p:nvSpPr>
        <p:spPr bwMode="auto">
          <a:xfrm>
            <a:off x="5429642" y="1524010"/>
            <a:ext cx="1524000" cy="1447800"/>
          </a:xfrm>
          <a:prstGeom prst="can">
            <a:avLst>
              <a:gd name="adj" fmla="val 25000"/>
            </a:avLst>
          </a:prstGeom>
          <a:solidFill>
            <a:schemeClr val="bg1"/>
          </a:solidFill>
          <a:ln w="9525">
            <a:solidFill>
              <a:schemeClr val="tx2">
                <a:lumMod val="20000"/>
                <a:lumOff val="80000"/>
              </a:schemeClr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/>
            </a:r>
            <a:b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</a:b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Remote</a:t>
            </a:r>
            <a:b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</a:b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 Repository</a:t>
            </a:r>
            <a:r>
              <a:rPr lang="bg-BG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/>
            </a:r>
            <a:br>
              <a:rPr lang="bg-BG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</a:br>
            <a:r>
              <a:rPr lang="bg-BG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(</a:t>
            </a: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Server</a:t>
            </a:r>
            <a:r>
              <a:rPr lang="bg-BG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)</a:t>
            </a:r>
            <a:endParaRPr lang="bg-BG" sz="18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  <a:p>
            <a:pPr algn="ctr" eaLnBrk="1" hangingPunct="1">
              <a:lnSpc>
                <a:spcPct val="100000"/>
              </a:lnSpc>
              <a:defRPr/>
            </a:pPr>
            <a:endParaRPr lang="bg-BG" sz="18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</p:txBody>
      </p:sp>
      <p:pic>
        <p:nvPicPr>
          <p:cNvPr id="39945" name="Picture 14" descr="MCj03871500000[1]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1412" y="4643984"/>
            <a:ext cx="1524000" cy="1524000"/>
          </a:xfrm>
          <a:prstGeom prst="roundRect">
            <a:avLst>
              <a:gd name="adj" fmla="val 7316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 Box 20"/>
          <p:cNvSpPr txBox="1">
            <a:spLocks noChangeArrowheads="1"/>
          </p:cNvSpPr>
          <p:nvPr/>
        </p:nvSpPr>
        <p:spPr bwMode="auto">
          <a:xfrm>
            <a:off x="2132013" y="5924490"/>
            <a:ext cx="82747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kumimoji="0" lang="en-US" sz="2000" dirty="0">
                <a:solidFill>
                  <a:schemeClr val="tx2">
                    <a:lumMod val="40000"/>
                    <a:lumOff val="60000"/>
                  </a:schemeClr>
                </a:solidFill>
                <a:cs typeface="Arial" charset="0"/>
              </a:rPr>
              <a:t>Andy</a:t>
            </a:r>
            <a:endParaRPr kumimoji="0" lang="en-US" sz="1200" noProof="1">
              <a:solidFill>
                <a:schemeClr val="tx2">
                  <a:lumMod val="40000"/>
                  <a:lumOff val="60000"/>
                </a:schemeClr>
              </a:solidFill>
              <a:cs typeface="Arial" charset="0"/>
            </a:endParaRPr>
          </a:p>
        </p:txBody>
      </p:sp>
      <p:sp>
        <p:nvSpPr>
          <p:cNvPr id="23" name="Text Box 21"/>
          <p:cNvSpPr txBox="1">
            <a:spLocks noChangeArrowheads="1"/>
          </p:cNvSpPr>
          <p:nvPr/>
        </p:nvSpPr>
        <p:spPr bwMode="auto">
          <a:xfrm>
            <a:off x="8772525" y="6153090"/>
            <a:ext cx="98456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kumimoji="0" lang="en-US" sz="2000" dirty="0">
                <a:solidFill>
                  <a:schemeClr val="tx2">
                    <a:lumMod val="40000"/>
                    <a:lumOff val="60000"/>
                  </a:schemeClr>
                </a:solidFill>
                <a:cs typeface="Arial" charset="0"/>
              </a:rPr>
              <a:t>Bobby</a:t>
            </a:r>
            <a:endParaRPr kumimoji="0" lang="en-US" sz="1200" noProof="1">
              <a:solidFill>
                <a:schemeClr val="tx2">
                  <a:lumMod val="40000"/>
                  <a:lumOff val="60000"/>
                </a:schemeClr>
              </a:solidFill>
              <a:cs typeface="Arial" charset="0"/>
            </a:endParaRPr>
          </a:p>
        </p:txBody>
      </p:sp>
      <p:sp>
        <p:nvSpPr>
          <p:cNvPr id="24" name="AutoShape 4"/>
          <p:cNvSpPr>
            <a:spLocks noChangeArrowheads="1"/>
          </p:cNvSpPr>
          <p:nvPr/>
        </p:nvSpPr>
        <p:spPr bwMode="auto">
          <a:xfrm>
            <a:off x="4341812" y="4724400"/>
            <a:ext cx="1524000" cy="1447800"/>
          </a:xfrm>
          <a:prstGeom prst="can">
            <a:avLst>
              <a:gd name="adj" fmla="val 25000"/>
            </a:avLst>
          </a:prstGeom>
          <a:solidFill>
            <a:schemeClr val="bg1"/>
          </a:solidFill>
          <a:ln w="9525">
            <a:solidFill>
              <a:schemeClr val="tx2">
                <a:lumMod val="20000"/>
                <a:lumOff val="80000"/>
              </a:schemeClr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/>
            </a:r>
            <a:b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</a:b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Local</a:t>
            </a:r>
            <a:b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</a:b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 Repository</a:t>
            </a:r>
          </a:p>
          <a:p>
            <a:pPr algn="ctr" eaLnBrk="1" hangingPunct="1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(Andy)</a:t>
            </a:r>
            <a:endParaRPr lang="bg-BG" sz="18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  <a:p>
            <a:pPr algn="ctr" eaLnBrk="1" hangingPunct="1">
              <a:lnSpc>
                <a:spcPct val="100000"/>
              </a:lnSpc>
              <a:defRPr/>
            </a:pPr>
            <a:endParaRPr lang="bg-BG" sz="18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</p:txBody>
      </p:sp>
      <p:sp>
        <p:nvSpPr>
          <p:cNvPr id="25" name="AutoShape 4"/>
          <p:cNvSpPr>
            <a:spLocks noChangeArrowheads="1"/>
          </p:cNvSpPr>
          <p:nvPr/>
        </p:nvSpPr>
        <p:spPr bwMode="auto">
          <a:xfrm>
            <a:off x="6475412" y="4724400"/>
            <a:ext cx="1524000" cy="1447800"/>
          </a:xfrm>
          <a:prstGeom prst="can">
            <a:avLst>
              <a:gd name="adj" fmla="val 25000"/>
            </a:avLst>
          </a:prstGeom>
          <a:solidFill>
            <a:schemeClr val="bg1"/>
          </a:solidFill>
          <a:ln w="9525">
            <a:solidFill>
              <a:schemeClr val="tx2">
                <a:lumMod val="20000"/>
                <a:lumOff val="80000"/>
              </a:schemeClr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/>
            </a:r>
            <a:b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</a:b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Local</a:t>
            </a:r>
            <a:b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</a:b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 Repository</a:t>
            </a:r>
          </a:p>
          <a:p>
            <a:pPr algn="ctr" eaLnBrk="1" hangingPunct="1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(Bobby)</a:t>
            </a:r>
            <a:endParaRPr lang="bg-BG" sz="18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  <a:p>
            <a:pPr algn="ctr" eaLnBrk="1" hangingPunct="1">
              <a:lnSpc>
                <a:spcPct val="100000"/>
              </a:lnSpc>
              <a:defRPr/>
            </a:pPr>
            <a:endParaRPr lang="bg-BG" sz="18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</p:txBody>
      </p:sp>
      <p:sp>
        <p:nvSpPr>
          <p:cNvPr id="32" name="Text Box 8"/>
          <p:cNvSpPr txBox="1">
            <a:spLocks noChangeArrowheads="1"/>
          </p:cNvSpPr>
          <p:nvPr/>
        </p:nvSpPr>
        <p:spPr bwMode="auto">
          <a:xfrm>
            <a:off x="6626669" y="2675476"/>
            <a:ext cx="652216" cy="3385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1600" b="1" dirty="0">
                <a:solidFill>
                  <a:schemeClr val="bg1"/>
                </a:solidFill>
                <a:cs typeface="Arial" charset="0"/>
              </a:rPr>
              <a:t>Andy</a:t>
            </a:r>
            <a:endParaRPr lang="en-US" sz="1800" b="1" dirty="0">
              <a:solidFill>
                <a:schemeClr val="bg1"/>
              </a:solidFill>
              <a:cs typeface="Arial" charset="0"/>
            </a:endParaRPr>
          </a:p>
        </p:txBody>
      </p:sp>
      <p:grpSp>
        <p:nvGrpSpPr>
          <p:cNvPr id="40" name="Group 6"/>
          <p:cNvGrpSpPr>
            <a:grpSpLocks/>
          </p:cNvGrpSpPr>
          <p:nvPr/>
        </p:nvGrpSpPr>
        <p:grpSpPr bwMode="auto">
          <a:xfrm>
            <a:off x="3262427" y="4321628"/>
            <a:ext cx="671668" cy="857992"/>
            <a:chOff x="2389" y="1488"/>
            <a:chExt cx="587" cy="768"/>
          </a:xfrm>
        </p:grpSpPr>
        <p:pic>
          <p:nvPicPr>
            <p:cNvPr id="41" name="Picture 7" descr="BD18200_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0" y="1488"/>
              <a:ext cx="576" cy="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2" name="Text Box 8"/>
            <p:cNvSpPr txBox="1">
              <a:spLocks noChangeArrowheads="1"/>
            </p:cNvSpPr>
            <p:nvPr/>
          </p:nvSpPr>
          <p:spPr bwMode="auto">
            <a:xfrm>
              <a:off x="2389" y="1632"/>
              <a:ext cx="570" cy="3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1600" b="1" dirty="0">
                  <a:solidFill>
                    <a:schemeClr val="bg1"/>
                  </a:solidFill>
                  <a:cs typeface="Arial" charset="0"/>
                </a:rPr>
                <a:t>Andy</a:t>
              </a:r>
            </a:p>
          </p:txBody>
        </p:sp>
      </p:grpSp>
      <p:grpSp>
        <p:nvGrpSpPr>
          <p:cNvPr id="29" name="Group 6"/>
          <p:cNvGrpSpPr>
            <a:grpSpLocks/>
          </p:cNvGrpSpPr>
          <p:nvPr/>
        </p:nvGrpSpPr>
        <p:grpSpPr bwMode="auto">
          <a:xfrm>
            <a:off x="8434256" y="4323608"/>
            <a:ext cx="747844" cy="857992"/>
            <a:chOff x="2382" y="1488"/>
            <a:chExt cx="594" cy="768"/>
          </a:xfrm>
        </p:grpSpPr>
        <p:pic>
          <p:nvPicPr>
            <p:cNvPr id="39" name="Picture 7" descr="BD18200_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0" y="1488"/>
              <a:ext cx="576" cy="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6" name="Text Box 8"/>
            <p:cNvSpPr txBox="1">
              <a:spLocks noChangeArrowheads="1"/>
            </p:cNvSpPr>
            <p:nvPr/>
          </p:nvSpPr>
          <p:spPr bwMode="auto">
            <a:xfrm>
              <a:off x="2382" y="1555"/>
              <a:ext cx="581" cy="5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1600" b="1" dirty="0">
                  <a:solidFill>
                    <a:schemeClr val="bg1"/>
                  </a:solidFill>
                  <a:cs typeface="Arial" charset="0"/>
                </a:rPr>
                <a:t>Bobby</a:t>
              </a:r>
            </a:p>
            <a:p>
              <a:pPr algn="ctr">
                <a:defRPr/>
              </a:pPr>
              <a:r>
                <a:rPr lang="en-US" sz="1600" b="1" dirty="0">
                  <a:solidFill>
                    <a:schemeClr val="bg1"/>
                  </a:solidFill>
                  <a:cs typeface="Arial" charset="0"/>
                </a:rPr>
                <a:t>+Andy</a:t>
              </a:r>
            </a:p>
          </p:txBody>
        </p:sp>
      </p:grpSp>
      <p:cxnSp>
        <p:nvCxnSpPr>
          <p:cNvPr id="53" name="AutoShape 12"/>
          <p:cNvCxnSpPr>
            <a:cxnSpLocks noChangeShapeType="1"/>
            <a:stCxn id="25" idx="1"/>
            <a:endCxn id="711684" idx="3"/>
          </p:cNvCxnSpPr>
          <p:nvPr/>
        </p:nvCxnSpPr>
        <p:spPr bwMode="auto">
          <a:xfrm rot="16200000" flipV="1">
            <a:off x="5838232" y="3325220"/>
            <a:ext cx="1752590" cy="1045770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chemeClr val="tx2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4" name="Text Box 17"/>
          <p:cNvSpPr txBox="1">
            <a:spLocks noChangeArrowheads="1"/>
          </p:cNvSpPr>
          <p:nvPr/>
        </p:nvSpPr>
        <p:spPr bwMode="auto">
          <a:xfrm>
            <a:off x="6932612" y="3581400"/>
            <a:ext cx="203276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Push (no conflict)</a:t>
            </a:r>
            <a:endParaRPr lang="bg-BG" sz="1800" b="1" dirty="0">
              <a:solidFill>
                <a:schemeClr val="tx2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charset="0"/>
            </a:endParaRPr>
          </a:p>
        </p:txBody>
      </p:sp>
      <p:sp>
        <p:nvSpPr>
          <p:cNvPr id="33" name="Text Box 15"/>
          <p:cNvSpPr txBox="1">
            <a:spLocks noChangeArrowheads="1"/>
          </p:cNvSpPr>
          <p:nvPr/>
        </p:nvSpPr>
        <p:spPr bwMode="auto">
          <a:xfrm>
            <a:off x="2051049" y="1693783"/>
            <a:ext cx="3053954" cy="13542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marL="0" indent="0" ea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tabLst>
                <a:tab pos="282575" algn="l"/>
              </a:tabLst>
              <a:defRPr sz="24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r>
              <a:rPr lang="en-US" b="1" dirty="0"/>
              <a:t>Bobby commits her merged changes</a:t>
            </a:r>
            <a:r>
              <a:rPr lang="bg-BG" b="1" dirty="0"/>
              <a:t>.</a:t>
            </a:r>
            <a:endParaRPr lang="en-US" b="1" dirty="0"/>
          </a:p>
          <a:p>
            <a:r>
              <a:rPr lang="en-US" b="1" dirty="0"/>
              <a:t>No version conflict</a:t>
            </a:r>
            <a:r>
              <a:rPr lang="bg-BG" b="1" dirty="0"/>
              <a:t>.</a:t>
            </a:r>
            <a:endParaRPr lang="en-US" b="1" dirty="0"/>
          </a:p>
        </p:txBody>
      </p:sp>
      <p:grpSp>
        <p:nvGrpSpPr>
          <p:cNvPr id="38" name="Group 6"/>
          <p:cNvGrpSpPr>
            <a:grpSpLocks/>
          </p:cNvGrpSpPr>
          <p:nvPr/>
        </p:nvGrpSpPr>
        <p:grpSpPr bwMode="auto">
          <a:xfrm>
            <a:off x="7366490" y="4319650"/>
            <a:ext cx="746585" cy="857992"/>
            <a:chOff x="2383" y="1488"/>
            <a:chExt cx="593" cy="768"/>
          </a:xfrm>
        </p:grpSpPr>
        <p:pic>
          <p:nvPicPr>
            <p:cNvPr id="47" name="Picture 7" descr="BD18200_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0" y="1488"/>
              <a:ext cx="576" cy="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8" name="Text Box 8"/>
            <p:cNvSpPr txBox="1">
              <a:spLocks noChangeArrowheads="1"/>
            </p:cNvSpPr>
            <p:nvPr/>
          </p:nvSpPr>
          <p:spPr bwMode="auto">
            <a:xfrm>
              <a:off x="2383" y="1555"/>
              <a:ext cx="581" cy="5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1600" b="1" dirty="0">
                  <a:solidFill>
                    <a:schemeClr val="bg1"/>
                  </a:solidFill>
                  <a:cs typeface="Arial" charset="0"/>
                </a:rPr>
                <a:t>Bobby</a:t>
              </a:r>
            </a:p>
            <a:p>
              <a:pPr algn="ctr">
                <a:defRPr/>
              </a:pPr>
              <a:r>
                <a:rPr lang="en-US" sz="1600" b="1" dirty="0">
                  <a:solidFill>
                    <a:schemeClr val="bg1"/>
                  </a:solidFill>
                  <a:cs typeface="Arial" charset="0"/>
                </a:rPr>
                <a:t>+Andy</a:t>
              </a:r>
            </a:p>
          </p:txBody>
        </p:sp>
      </p:grpSp>
      <p:grpSp>
        <p:nvGrpSpPr>
          <p:cNvPr id="56" name="Group 6"/>
          <p:cNvGrpSpPr>
            <a:grpSpLocks/>
          </p:cNvGrpSpPr>
          <p:nvPr/>
        </p:nvGrpSpPr>
        <p:grpSpPr bwMode="auto">
          <a:xfrm>
            <a:off x="6629424" y="2526412"/>
            <a:ext cx="746585" cy="857992"/>
            <a:chOff x="2383" y="1488"/>
            <a:chExt cx="593" cy="768"/>
          </a:xfrm>
        </p:grpSpPr>
        <p:pic>
          <p:nvPicPr>
            <p:cNvPr id="57" name="Picture 7" descr="BD18200_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0" y="1488"/>
              <a:ext cx="576" cy="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8" name="Text Box 8"/>
            <p:cNvSpPr txBox="1">
              <a:spLocks noChangeArrowheads="1"/>
            </p:cNvSpPr>
            <p:nvPr/>
          </p:nvSpPr>
          <p:spPr bwMode="auto">
            <a:xfrm>
              <a:off x="2383" y="1555"/>
              <a:ext cx="581" cy="5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1600" b="1" dirty="0">
                  <a:solidFill>
                    <a:schemeClr val="bg1"/>
                  </a:solidFill>
                  <a:cs typeface="Arial" charset="0"/>
                </a:rPr>
                <a:t>Bobby</a:t>
              </a:r>
            </a:p>
            <a:p>
              <a:pPr algn="ctr">
                <a:defRPr/>
              </a:pPr>
              <a:r>
                <a:rPr lang="en-US" sz="1600" b="1" dirty="0">
                  <a:solidFill>
                    <a:schemeClr val="bg1"/>
                  </a:solidFill>
                  <a:cs typeface="Arial" charset="0"/>
                </a:rPr>
                <a:t>+Andy</a:t>
              </a:r>
            </a:p>
          </p:txBody>
        </p:sp>
      </p:grpSp>
      <p:grpSp>
        <p:nvGrpSpPr>
          <p:cNvPr id="30" name="Group 6"/>
          <p:cNvGrpSpPr>
            <a:grpSpLocks/>
          </p:cNvGrpSpPr>
          <p:nvPr/>
        </p:nvGrpSpPr>
        <p:grpSpPr bwMode="auto">
          <a:xfrm>
            <a:off x="5208088" y="4319650"/>
            <a:ext cx="807867" cy="857992"/>
            <a:chOff x="2389" y="1488"/>
            <a:chExt cx="587" cy="768"/>
          </a:xfrm>
        </p:grpSpPr>
        <p:pic>
          <p:nvPicPr>
            <p:cNvPr id="31" name="Picture 7" descr="BD18200_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0" y="1488"/>
              <a:ext cx="576" cy="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5" name="Text Box 8"/>
            <p:cNvSpPr txBox="1">
              <a:spLocks noChangeArrowheads="1"/>
            </p:cNvSpPr>
            <p:nvPr/>
          </p:nvSpPr>
          <p:spPr bwMode="auto">
            <a:xfrm>
              <a:off x="2389" y="1632"/>
              <a:ext cx="570" cy="3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1600" b="1" dirty="0">
                  <a:solidFill>
                    <a:schemeClr val="bg1"/>
                  </a:solidFill>
                  <a:cs typeface="Arial" charset="0"/>
                </a:rPr>
                <a:t>Andy</a:t>
              </a:r>
            </a:p>
          </p:txBody>
        </p:sp>
      </p:grpSp>
      <p:pic>
        <p:nvPicPr>
          <p:cNvPr id="36" name="Picture 3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903" y="1805591"/>
            <a:ext cx="1116484" cy="1137030"/>
          </a:xfrm>
          <a:prstGeom prst="roundRect">
            <a:avLst>
              <a:gd name="adj" fmla="val 2475"/>
            </a:avLst>
          </a:prstGeom>
        </p:spPr>
      </p:pic>
    </p:spTree>
    <p:extLst>
      <p:ext uri="{BB962C8B-B14F-4D97-AF65-F5344CB8AC3E}">
        <p14:creationId xmlns:p14="http://schemas.microsoft.com/office/powerpoint/2010/main" val="1326895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2" descr="MCj04114760000[1]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0112" y="4810066"/>
            <a:ext cx="1524000" cy="1133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55</a:t>
            </a:fld>
            <a:endParaRPr lang="en-US" dirty="0"/>
          </a:p>
        </p:txBody>
      </p:sp>
      <p:sp>
        <p:nvSpPr>
          <p:cNvPr id="711683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Distributed Version </a:t>
            </a:r>
            <a:r>
              <a:rPr lang="en-US" dirty="0" smtClean="0"/>
              <a:t>Control (8)</a:t>
            </a:r>
          </a:p>
        </p:txBody>
      </p:sp>
      <p:sp>
        <p:nvSpPr>
          <p:cNvPr id="711684" name="AutoShape 4"/>
          <p:cNvSpPr>
            <a:spLocks noChangeArrowheads="1"/>
          </p:cNvSpPr>
          <p:nvPr/>
        </p:nvSpPr>
        <p:spPr bwMode="auto">
          <a:xfrm>
            <a:off x="5429642" y="1524010"/>
            <a:ext cx="1524000" cy="1447800"/>
          </a:xfrm>
          <a:prstGeom prst="can">
            <a:avLst>
              <a:gd name="adj" fmla="val 25000"/>
            </a:avLst>
          </a:prstGeom>
          <a:solidFill>
            <a:schemeClr val="bg1"/>
          </a:solidFill>
          <a:ln w="9525">
            <a:solidFill>
              <a:schemeClr val="tx2">
                <a:lumMod val="20000"/>
                <a:lumOff val="80000"/>
              </a:schemeClr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/>
            </a:r>
            <a:b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</a:b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Remote</a:t>
            </a:r>
            <a:b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</a:b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 Repository</a:t>
            </a:r>
            <a:r>
              <a:rPr lang="bg-BG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/>
            </a:r>
            <a:br>
              <a:rPr lang="bg-BG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</a:br>
            <a:r>
              <a:rPr lang="bg-BG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(</a:t>
            </a: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Server</a:t>
            </a:r>
            <a:r>
              <a:rPr lang="bg-BG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)</a:t>
            </a:r>
            <a:endParaRPr lang="bg-BG" sz="18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  <a:p>
            <a:pPr algn="ctr" eaLnBrk="1" hangingPunct="1">
              <a:lnSpc>
                <a:spcPct val="100000"/>
              </a:lnSpc>
              <a:defRPr/>
            </a:pPr>
            <a:endParaRPr lang="bg-BG" sz="18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</p:txBody>
      </p:sp>
      <p:pic>
        <p:nvPicPr>
          <p:cNvPr id="39945" name="Picture 14" descr="MCj03871500000[1]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1412" y="4643984"/>
            <a:ext cx="1524000" cy="1524000"/>
          </a:xfrm>
          <a:prstGeom prst="roundRect">
            <a:avLst>
              <a:gd name="adj" fmla="val 7316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 Box 20"/>
          <p:cNvSpPr txBox="1">
            <a:spLocks noChangeArrowheads="1"/>
          </p:cNvSpPr>
          <p:nvPr/>
        </p:nvSpPr>
        <p:spPr bwMode="auto">
          <a:xfrm>
            <a:off x="2132013" y="5924490"/>
            <a:ext cx="82747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kumimoji="0" lang="en-US" sz="2000" dirty="0">
                <a:solidFill>
                  <a:schemeClr val="tx2">
                    <a:lumMod val="40000"/>
                    <a:lumOff val="60000"/>
                  </a:schemeClr>
                </a:solidFill>
                <a:cs typeface="Arial" charset="0"/>
              </a:rPr>
              <a:t>Andy</a:t>
            </a:r>
            <a:endParaRPr kumimoji="0" lang="en-US" sz="1200" noProof="1">
              <a:solidFill>
                <a:schemeClr val="tx2">
                  <a:lumMod val="40000"/>
                  <a:lumOff val="60000"/>
                </a:schemeClr>
              </a:solidFill>
              <a:cs typeface="Arial" charset="0"/>
            </a:endParaRPr>
          </a:p>
        </p:txBody>
      </p:sp>
      <p:sp>
        <p:nvSpPr>
          <p:cNvPr id="23" name="Text Box 21"/>
          <p:cNvSpPr txBox="1">
            <a:spLocks noChangeArrowheads="1"/>
          </p:cNvSpPr>
          <p:nvPr/>
        </p:nvSpPr>
        <p:spPr bwMode="auto">
          <a:xfrm>
            <a:off x="8772525" y="6153090"/>
            <a:ext cx="98456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kumimoji="0" lang="en-US" sz="2000" dirty="0">
                <a:solidFill>
                  <a:schemeClr val="tx2">
                    <a:lumMod val="40000"/>
                    <a:lumOff val="60000"/>
                  </a:schemeClr>
                </a:solidFill>
                <a:cs typeface="Arial" charset="0"/>
              </a:rPr>
              <a:t>Bobby</a:t>
            </a:r>
            <a:endParaRPr kumimoji="0" lang="en-US" sz="1200" noProof="1">
              <a:solidFill>
                <a:schemeClr val="tx2">
                  <a:lumMod val="40000"/>
                  <a:lumOff val="60000"/>
                </a:schemeClr>
              </a:solidFill>
              <a:cs typeface="Arial" charset="0"/>
            </a:endParaRPr>
          </a:p>
        </p:txBody>
      </p:sp>
      <p:sp>
        <p:nvSpPr>
          <p:cNvPr id="24" name="AutoShape 4"/>
          <p:cNvSpPr>
            <a:spLocks noChangeArrowheads="1"/>
          </p:cNvSpPr>
          <p:nvPr/>
        </p:nvSpPr>
        <p:spPr bwMode="auto">
          <a:xfrm>
            <a:off x="4341812" y="4724400"/>
            <a:ext cx="1524000" cy="1447800"/>
          </a:xfrm>
          <a:prstGeom prst="can">
            <a:avLst>
              <a:gd name="adj" fmla="val 25000"/>
            </a:avLst>
          </a:prstGeom>
          <a:solidFill>
            <a:schemeClr val="bg1"/>
          </a:solidFill>
          <a:ln w="9525">
            <a:solidFill>
              <a:schemeClr val="tx2">
                <a:lumMod val="20000"/>
                <a:lumOff val="80000"/>
              </a:schemeClr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/>
            </a:r>
            <a:b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</a:b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Local</a:t>
            </a:r>
            <a:b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</a:b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 Repository</a:t>
            </a:r>
          </a:p>
          <a:p>
            <a:pPr algn="ctr" eaLnBrk="1" hangingPunct="1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(Andy)</a:t>
            </a:r>
            <a:endParaRPr lang="bg-BG" sz="18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  <a:p>
            <a:pPr algn="ctr" eaLnBrk="1" hangingPunct="1">
              <a:lnSpc>
                <a:spcPct val="100000"/>
              </a:lnSpc>
              <a:defRPr/>
            </a:pPr>
            <a:endParaRPr lang="bg-BG" sz="18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</p:txBody>
      </p:sp>
      <p:sp>
        <p:nvSpPr>
          <p:cNvPr id="25" name="AutoShape 4"/>
          <p:cNvSpPr>
            <a:spLocks noChangeArrowheads="1"/>
          </p:cNvSpPr>
          <p:nvPr/>
        </p:nvSpPr>
        <p:spPr bwMode="auto">
          <a:xfrm>
            <a:off x="6475412" y="4724400"/>
            <a:ext cx="1524000" cy="1447800"/>
          </a:xfrm>
          <a:prstGeom prst="can">
            <a:avLst>
              <a:gd name="adj" fmla="val 25000"/>
            </a:avLst>
          </a:prstGeom>
          <a:solidFill>
            <a:schemeClr val="bg1"/>
          </a:solidFill>
          <a:ln w="9525">
            <a:solidFill>
              <a:schemeClr val="tx2">
                <a:lumMod val="20000"/>
                <a:lumOff val="80000"/>
              </a:schemeClr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/>
            </a:r>
            <a:b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</a:b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Local</a:t>
            </a:r>
            <a:b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</a:b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 Repository</a:t>
            </a:r>
          </a:p>
          <a:p>
            <a:pPr algn="ctr" eaLnBrk="1" hangingPunct="1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(Bobby)</a:t>
            </a:r>
            <a:endParaRPr lang="bg-BG" sz="18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  <a:p>
            <a:pPr algn="ctr" eaLnBrk="1" hangingPunct="1">
              <a:lnSpc>
                <a:spcPct val="100000"/>
              </a:lnSpc>
              <a:defRPr/>
            </a:pPr>
            <a:endParaRPr lang="bg-BG" sz="18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</p:txBody>
      </p:sp>
      <p:sp>
        <p:nvSpPr>
          <p:cNvPr id="32" name="Text Box 8"/>
          <p:cNvSpPr txBox="1">
            <a:spLocks noChangeArrowheads="1"/>
          </p:cNvSpPr>
          <p:nvPr/>
        </p:nvSpPr>
        <p:spPr bwMode="auto">
          <a:xfrm>
            <a:off x="6626669" y="2675476"/>
            <a:ext cx="652216" cy="3385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1600" b="1" dirty="0">
                <a:solidFill>
                  <a:schemeClr val="bg1"/>
                </a:solidFill>
                <a:cs typeface="Arial" charset="0"/>
              </a:rPr>
              <a:t>Andy</a:t>
            </a:r>
            <a:endParaRPr lang="en-US" sz="1800" b="1" dirty="0">
              <a:solidFill>
                <a:schemeClr val="bg1"/>
              </a:solidFill>
              <a:cs typeface="Arial" charset="0"/>
            </a:endParaRPr>
          </a:p>
        </p:txBody>
      </p:sp>
      <p:grpSp>
        <p:nvGrpSpPr>
          <p:cNvPr id="40" name="Group 6"/>
          <p:cNvGrpSpPr>
            <a:grpSpLocks/>
          </p:cNvGrpSpPr>
          <p:nvPr/>
        </p:nvGrpSpPr>
        <p:grpSpPr bwMode="auto">
          <a:xfrm>
            <a:off x="3222382" y="4321628"/>
            <a:ext cx="731169" cy="857992"/>
            <a:chOff x="2354" y="1488"/>
            <a:chExt cx="639" cy="768"/>
          </a:xfrm>
        </p:grpSpPr>
        <p:pic>
          <p:nvPicPr>
            <p:cNvPr id="41" name="Picture 7" descr="BD18200_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0" y="1488"/>
              <a:ext cx="576" cy="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2" name="Text Box 8"/>
            <p:cNvSpPr txBox="1">
              <a:spLocks noChangeArrowheads="1"/>
            </p:cNvSpPr>
            <p:nvPr/>
          </p:nvSpPr>
          <p:spPr bwMode="auto">
            <a:xfrm>
              <a:off x="2354" y="1555"/>
              <a:ext cx="639" cy="5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1600" b="1" dirty="0">
                  <a:solidFill>
                    <a:schemeClr val="bg1"/>
                  </a:solidFill>
                  <a:cs typeface="Arial" charset="0"/>
                </a:rPr>
                <a:t>Bobby</a:t>
              </a:r>
            </a:p>
            <a:p>
              <a:pPr algn="ctr">
                <a:defRPr/>
              </a:pPr>
              <a:r>
                <a:rPr lang="en-US" sz="1600" b="1" dirty="0">
                  <a:solidFill>
                    <a:schemeClr val="bg1"/>
                  </a:solidFill>
                  <a:cs typeface="Arial" charset="0"/>
                </a:rPr>
                <a:t>+Andy</a:t>
              </a:r>
            </a:p>
          </p:txBody>
        </p:sp>
      </p:grpSp>
      <p:grpSp>
        <p:nvGrpSpPr>
          <p:cNvPr id="29" name="Group 6"/>
          <p:cNvGrpSpPr>
            <a:grpSpLocks/>
          </p:cNvGrpSpPr>
          <p:nvPr/>
        </p:nvGrpSpPr>
        <p:grpSpPr bwMode="auto">
          <a:xfrm>
            <a:off x="8434256" y="4323608"/>
            <a:ext cx="747844" cy="857992"/>
            <a:chOff x="2382" y="1488"/>
            <a:chExt cx="594" cy="768"/>
          </a:xfrm>
        </p:grpSpPr>
        <p:pic>
          <p:nvPicPr>
            <p:cNvPr id="39" name="Picture 7" descr="BD18200_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0" y="1488"/>
              <a:ext cx="576" cy="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6" name="Text Box 8"/>
            <p:cNvSpPr txBox="1">
              <a:spLocks noChangeArrowheads="1"/>
            </p:cNvSpPr>
            <p:nvPr/>
          </p:nvSpPr>
          <p:spPr bwMode="auto">
            <a:xfrm>
              <a:off x="2382" y="1555"/>
              <a:ext cx="581" cy="5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1600" b="1" dirty="0">
                  <a:solidFill>
                    <a:schemeClr val="bg1"/>
                  </a:solidFill>
                  <a:cs typeface="Arial" charset="0"/>
                </a:rPr>
                <a:t>Bobby</a:t>
              </a:r>
            </a:p>
            <a:p>
              <a:pPr algn="ctr">
                <a:defRPr/>
              </a:pPr>
              <a:r>
                <a:rPr lang="en-US" sz="1600" b="1" dirty="0">
                  <a:solidFill>
                    <a:schemeClr val="bg1"/>
                  </a:solidFill>
                  <a:cs typeface="Arial" charset="0"/>
                </a:rPr>
                <a:t>+Andy</a:t>
              </a:r>
            </a:p>
          </p:txBody>
        </p:sp>
      </p:grpSp>
      <p:grpSp>
        <p:nvGrpSpPr>
          <p:cNvPr id="43" name="Group 6"/>
          <p:cNvGrpSpPr>
            <a:grpSpLocks/>
          </p:cNvGrpSpPr>
          <p:nvPr/>
        </p:nvGrpSpPr>
        <p:grpSpPr bwMode="auto">
          <a:xfrm>
            <a:off x="5180014" y="4319650"/>
            <a:ext cx="855398" cy="857992"/>
            <a:chOff x="2354" y="1488"/>
            <a:chExt cx="639" cy="768"/>
          </a:xfrm>
        </p:grpSpPr>
        <p:pic>
          <p:nvPicPr>
            <p:cNvPr id="44" name="Picture 7" descr="BD18200_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0" y="1488"/>
              <a:ext cx="576" cy="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5" name="Text Box 8"/>
            <p:cNvSpPr txBox="1">
              <a:spLocks noChangeArrowheads="1"/>
            </p:cNvSpPr>
            <p:nvPr/>
          </p:nvSpPr>
          <p:spPr bwMode="auto">
            <a:xfrm>
              <a:off x="2354" y="1555"/>
              <a:ext cx="639" cy="5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1600" b="1" dirty="0">
                  <a:solidFill>
                    <a:schemeClr val="bg1"/>
                  </a:solidFill>
                  <a:cs typeface="Arial" charset="0"/>
                </a:rPr>
                <a:t>Bobby</a:t>
              </a:r>
            </a:p>
            <a:p>
              <a:pPr algn="ctr">
                <a:defRPr/>
              </a:pPr>
              <a:r>
                <a:rPr lang="en-US" sz="1600" b="1" dirty="0">
                  <a:solidFill>
                    <a:schemeClr val="bg1"/>
                  </a:solidFill>
                  <a:cs typeface="Arial" charset="0"/>
                </a:rPr>
                <a:t>+Andy</a:t>
              </a:r>
            </a:p>
          </p:txBody>
        </p:sp>
      </p:grpSp>
      <p:cxnSp>
        <p:nvCxnSpPr>
          <p:cNvPr id="53" name="AutoShape 12"/>
          <p:cNvCxnSpPr>
            <a:cxnSpLocks noChangeShapeType="1"/>
            <a:stCxn id="711684" idx="3"/>
            <a:endCxn id="24" idx="1"/>
          </p:cNvCxnSpPr>
          <p:nvPr/>
        </p:nvCxnSpPr>
        <p:spPr bwMode="auto">
          <a:xfrm rot="5400000">
            <a:off x="4771432" y="3304190"/>
            <a:ext cx="1752590" cy="1087830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chemeClr val="tx2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4" name="Text Box 17"/>
          <p:cNvSpPr txBox="1">
            <a:spLocks noChangeArrowheads="1"/>
          </p:cNvSpPr>
          <p:nvPr/>
        </p:nvSpPr>
        <p:spPr bwMode="auto">
          <a:xfrm>
            <a:off x="5180013" y="3440668"/>
            <a:ext cx="73736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lang="en-US" sz="1800" b="1" dirty="0" smtClean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Pull</a:t>
            </a:r>
            <a:endParaRPr lang="bg-BG" sz="1800" b="1" dirty="0">
              <a:solidFill>
                <a:schemeClr val="tx2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charset="0"/>
            </a:endParaRPr>
          </a:p>
        </p:txBody>
      </p:sp>
      <p:sp>
        <p:nvSpPr>
          <p:cNvPr id="33" name="Text Box 15"/>
          <p:cNvSpPr txBox="1">
            <a:spLocks noChangeArrowheads="1"/>
          </p:cNvSpPr>
          <p:nvPr/>
        </p:nvSpPr>
        <p:spPr bwMode="auto">
          <a:xfrm>
            <a:off x="2051049" y="1399227"/>
            <a:ext cx="2443164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marL="0" indent="0" ea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tabLst>
                <a:tab pos="282575" algn="l"/>
              </a:tabLst>
              <a:defRPr sz="24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r>
              <a:rPr lang="en-US" b="1" dirty="0"/>
              <a:t>Andy </a:t>
            </a:r>
            <a:r>
              <a:rPr lang="en-US" b="1" dirty="0" smtClean="0"/>
              <a:t>pulls (updates</a:t>
            </a:r>
            <a:r>
              <a:rPr lang="en-US" b="1" dirty="0"/>
              <a:t>) the </a:t>
            </a:r>
            <a:r>
              <a:rPr lang="en-US" b="1" dirty="0" smtClean="0"/>
              <a:t>changed files </a:t>
            </a:r>
            <a:r>
              <a:rPr lang="en-US" b="1" dirty="0"/>
              <a:t>from the remote repository</a:t>
            </a:r>
            <a:r>
              <a:rPr lang="bg-BG" b="1" dirty="0"/>
              <a:t>.</a:t>
            </a:r>
            <a:endParaRPr lang="en-US" b="1" dirty="0"/>
          </a:p>
        </p:txBody>
      </p:sp>
      <p:grpSp>
        <p:nvGrpSpPr>
          <p:cNvPr id="38" name="Group 6"/>
          <p:cNvGrpSpPr>
            <a:grpSpLocks/>
          </p:cNvGrpSpPr>
          <p:nvPr/>
        </p:nvGrpSpPr>
        <p:grpSpPr bwMode="auto">
          <a:xfrm>
            <a:off x="7366490" y="4319650"/>
            <a:ext cx="746585" cy="857992"/>
            <a:chOff x="2383" y="1488"/>
            <a:chExt cx="593" cy="768"/>
          </a:xfrm>
        </p:grpSpPr>
        <p:pic>
          <p:nvPicPr>
            <p:cNvPr id="47" name="Picture 7" descr="BD18200_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0" y="1488"/>
              <a:ext cx="576" cy="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8" name="Text Box 8"/>
            <p:cNvSpPr txBox="1">
              <a:spLocks noChangeArrowheads="1"/>
            </p:cNvSpPr>
            <p:nvPr/>
          </p:nvSpPr>
          <p:spPr bwMode="auto">
            <a:xfrm>
              <a:off x="2383" y="1555"/>
              <a:ext cx="581" cy="5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1600" b="1" dirty="0">
                  <a:solidFill>
                    <a:schemeClr val="bg1"/>
                  </a:solidFill>
                  <a:cs typeface="Arial" charset="0"/>
                </a:rPr>
                <a:t>Bobby</a:t>
              </a:r>
            </a:p>
            <a:p>
              <a:pPr algn="ctr">
                <a:defRPr/>
              </a:pPr>
              <a:r>
                <a:rPr lang="en-US" sz="1600" b="1" dirty="0">
                  <a:solidFill>
                    <a:schemeClr val="bg1"/>
                  </a:solidFill>
                  <a:cs typeface="Arial" charset="0"/>
                </a:rPr>
                <a:t>+Andy</a:t>
              </a:r>
            </a:p>
          </p:txBody>
        </p:sp>
      </p:grpSp>
      <p:grpSp>
        <p:nvGrpSpPr>
          <p:cNvPr id="56" name="Group 6"/>
          <p:cNvGrpSpPr>
            <a:grpSpLocks/>
          </p:cNvGrpSpPr>
          <p:nvPr/>
        </p:nvGrpSpPr>
        <p:grpSpPr bwMode="auto">
          <a:xfrm>
            <a:off x="6629424" y="2526412"/>
            <a:ext cx="746585" cy="857992"/>
            <a:chOff x="2383" y="1488"/>
            <a:chExt cx="593" cy="768"/>
          </a:xfrm>
        </p:grpSpPr>
        <p:pic>
          <p:nvPicPr>
            <p:cNvPr id="57" name="Picture 7" descr="BD18200_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0" y="1488"/>
              <a:ext cx="576" cy="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8" name="Text Box 8"/>
            <p:cNvSpPr txBox="1">
              <a:spLocks noChangeArrowheads="1"/>
            </p:cNvSpPr>
            <p:nvPr/>
          </p:nvSpPr>
          <p:spPr bwMode="auto">
            <a:xfrm>
              <a:off x="2383" y="1555"/>
              <a:ext cx="581" cy="5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1600" b="1" dirty="0">
                  <a:solidFill>
                    <a:schemeClr val="bg1"/>
                  </a:solidFill>
                  <a:cs typeface="Arial" charset="0"/>
                </a:rPr>
                <a:t>Bobby</a:t>
              </a:r>
            </a:p>
            <a:p>
              <a:pPr algn="ctr">
                <a:defRPr/>
              </a:pPr>
              <a:r>
                <a:rPr lang="en-US" sz="1600" b="1" dirty="0">
                  <a:solidFill>
                    <a:schemeClr val="bg1"/>
                  </a:solidFill>
                  <a:cs typeface="Arial" charset="0"/>
                </a:rPr>
                <a:t>+Andy</a:t>
              </a:r>
            </a:p>
          </p:txBody>
        </p:sp>
      </p:grpSp>
      <p:pic>
        <p:nvPicPr>
          <p:cNvPr id="30" name="Picture 2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903" y="1805591"/>
            <a:ext cx="1116484" cy="1137030"/>
          </a:xfrm>
          <a:prstGeom prst="roundRect">
            <a:avLst>
              <a:gd name="adj" fmla="val 2475"/>
            </a:avLst>
          </a:prstGeom>
        </p:spPr>
      </p:pic>
    </p:spTree>
    <p:extLst>
      <p:ext uri="{BB962C8B-B14F-4D97-AF65-F5344CB8AC3E}">
        <p14:creationId xmlns:p14="http://schemas.microsoft.com/office/powerpoint/2010/main" val="3252693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4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979612" y="5351600"/>
            <a:ext cx="8229600" cy="820600"/>
          </a:xfrm>
        </p:spPr>
        <p:txBody>
          <a:bodyPr/>
          <a:lstStyle/>
          <a:p>
            <a:r>
              <a:rPr lang="en-US" dirty="0"/>
              <a:t>Tags and Branches</a:t>
            </a:r>
            <a:endParaRPr lang="bg-BG" dirty="0"/>
          </a:p>
        </p:txBody>
      </p:sp>
      <p:pic>
        <p:nvPicPr>
          <p:cNvPr id="5" name="Picture 2" descr="http://fineartamerica.com/images-medium/branching-out-dina-dargo.jp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7306" y="1229678"/>
            <a:ext cx="4942184" cy="3723322"/>
          </a:xfrm>
          <a:prstGeom prst="roundRect">
            <a:avLst>
              <a:gd name="adj" fmla="val 3888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7988" y="1524000"/>
            <a:ext cx="3007006" cy="27426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6086195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57</a:t>
            </a:fld>
            <a:endParaRPr lang="en-US" dirty="0"/>
          </a:p>
        </p:txBody>
      </p:sp>
      <p:sp>
        <p:nvSpPr>
          <p:cNvPr id="6400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dirty="0"/>
              <a:t>Allows us to give a name to a group of files in a certain version</a:t>
            </a:r>
            <a:endParaRPr lang="bg-BG" dirty="0"/>
          </a:p>
        </p:txBody>
      </p:sp>
      <p:sp>
        <p:nvSpPr>
          <p:cNvPr id="6400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Tags</a:t>
            </a:r>
          </a:p>
        </p:txBody>
      </p:sp>
      <p:pic>
        <p:nvPicPr>
          <p:cNvPr id="640004" name="Picture 4" descr="BD18200_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3012" y="2209800"/>
            <a:ext cx="1144588" cy="1122540"/>
          </a:xfrm>
          <a:prstGeom prst="rect">
            <a:avLst/>
          </a:prstGeom>
          <a:noFill/>
        </p:spPr>
      </p:pic>
      <p:sp>
        <p:nvSpPr>
          <p:cNvPr id="640005" name="Text Box 5"/>
          <p:cNvSpPr txBox="1">
            <a:spLocks noChangeArrowheads="1"/>
          </p:cNvSpPr>
          <p:nvPr/>
        </p:nvSpPr>
        <p:spPr bwMode="auto">
          <a:xfrm>
            <a:off x="2590798" y="2537675"/>
            <a:ext cx="922486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1" hangingPunct="1">
              <a:lnSpc>
                <a:spcPct val="100000"/>
              </a:lnSpc>
              <a:spcBef>
                <a:spcPct val="50000"/>
              </a:spcBef>
            </a:pPr>
            <a:r>
              <a:rPr lang="en-US" sz="2200" b="1" dirty="0">
                <a:solidFill>
                  <a:schemeClr val="bg1"/>
                </a:solidFill>
                <a:cs typeface="Arial" charset="0"/>
              </a:rPr>
              <a:t>File A</a:t>
            </a:r>
            <a:endParaRPr lang="en-US" sz="2200" b="1" noProof="1">
              <a:solidFill>
                <a:schemeClr val="bg1"/>
              </a:solidFill>
              <a:cs typeface="Arial" charset="0"/>
            </a:endParaRPr>
          </a:p>
        </p:txBody>
      </p:sp>
      <p:pic>
        <p:nvPicPr>
          <p:cNvPr id="640006" name="Picture 6" descr="BD18200_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3012" y="3589729"/>
            <a:ext cx="1144588" cy="110608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</p:pic>
      <p:sp>
        <p:nvSpPr>
          <p:cNvPr id="640007" name="Text Box 7"/>
          <p:cNvSpPr txBox="1">
            <a:spLocks noChangeArrowheads="1"/>
          </p:cNvSpPr>
          <p:nvPr/>
        </p:nvSpPr>
        <p:spPr bwMode="auto">
          <a:xfrm>
            <a:off x="2590798" y="3883788"/>
            <a:ext cx="917724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1" hangingPunct="1">
              <a:lnSpc>
                <a:spcPct val="100000"/>
              </a:lnSpc>
              <a:spcBef>
                <a:spcPct val="50000"/>
              </a:spcBef>
            </a:pPr>
            <a:r>
              <a:rPr lang="en-US" sz="2200" b="1" dirty="0">
                <a:solidFill>
                  <a:schemeClr val="bg1"/>
                </a:solidFill>
                <a:cs typeface="Arial" charset="0"/>
              </a:rPr>
              <a:t>File B</a:t>
            </a:r>
            <a:endParaRPr lang="en-US" sz="2200" b="1" noProof="1">
              <a:solidFill>
                <a:schemeClr val="bg1"/>
              </a:solidFill>
              <a:cs typeface="Arial" charset="0"/>
            </a:endParaRPr>
          </a:p>
        </p:txBody>
      </p:sp>
      <p:sp>
        <p:nvSpPr>
          <p:cNvPr id="640008" name="Rectangle 8"/>
          <p:cNvSpPr>
            <a:spLocks noChangeArrowheads="1"/>
          </p:cNvSpPr>
          <p:nvPr/>
        </p:nvSpPr>
        <p:spPr bwMode="auto">
          <a:xfrm>
            <a:off x="4156073" y="2514601"/>
            <a:ext cx="762000" cy="481014"/>
          </a:xfrm>
          <a:prstGeom prst="rect">
            <a:avLst/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1.1</a:t>
            </a:r>
          </a:p>
        </p:txBody>
      </p:sp>
      <p:sp>
        <p:nvSpPr>
          <p:cNvPr id="640010" name="Rectangle 10"/>
          <p:cNvSpPr>
            <a:spLocks noChangeArrowheads="1"/>
          </p:cNvSpPr>
          <p:nvPr/>
        </p:nvSpPr>
        <p:spPr bwMode="auto">
          <a:xfrm>
            <a:off x="6934198" y="2514601"/>
            <a:ext cx="762000" cy="481014"/>
          </a:xfrm>
          <a:prstGeom prst="rect">
            <a:avLst/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1.3</a:t>
            </a:r>
          </a:p>
        </p:txBody>
      </p:sp>
      <p:sp>
        <p:nvSpPr>
          <p:cNvPr id="640011" name="Rectangle 11"/>
          <p:cNvSpPr>
            <a:spLocks noChangeArrowheads="1"/>
          </p:cNvSpPr>
          <p:nvPr/>
        </p:nvSpPr>
        <p:spPr bwMode="auto">
          <a:xfrm>
            <a:off x="8381998" y="2514601"/>
            <a:ext cx="762000" cy="481014"/>
          </a:xfrm>
          <a:prstGeom prst="rect">
            <a:avLst/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1.4</a:t>
            </a:r>
          </a:p>
        </p:txBody>
      </p:sp>
      <p:sp>
        <p:nvSpPr>
          <p:cNvPr id="640012" name="Line 12"/>
          <p:cNvSpPr>
            <a:spLocks noChangeShapeType="1"/>
          </p:cNvSpPr>
          <p:nvPr/>
        </p:nvSpPr>
        <p:spPr bwMode="auto">
          <a:xfrm>
            <a:off x="5042847" y="2764808"/>
            <a:ext cx="335602" cy="0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bg-BG">
              <a:ln w="28575">
                <a:solidFill>
                  <a:schemeClr val="tx1"/>
                </a:solidFill>
              </a:ln>
            </a:endParaRPr>
          </a:p>
        </p:txBody>
      </p:sp>
      <p:sp>
        <p:nvSpPr>
          <p:cNvPr id="640013" name="Line 13"/>
          <p:cNvSpPr>
            <a:spLocks noChangeShapeType="1"/>
          </p:cNvSpPr>
          <p:nvPr/>
        </p:nvSpPr>
        <p:spPr bwMode="auto">
          <a:xfrm flipV="1">
            <a:off x="6391604" y="2764808"/>
            <a:ext cx="384174" cy="0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bg-BG">
              <a:ln w="28575">
                <a:solidFill>
                  <a:schemeClr val="tx1"/>
                </a:solidFill>
              </a:ln>
            </a:endParaRPr>
          </a:p>
        </p:txBody>
      </p:sp>
      <p:sp>
        <p:nvSpPr>
          <p:cNvPr id="640014" name="Line 14"/>
          <p:cNvSpPr>
            <a:spLocks noChangeShapeType="1"/>
          </p:cNvSpPr>
          <p:nvPr/>
        </p:nvSpPr>
        <p:spPr bwMode="auto">
          <a:xfrm>
            <a:off x="7848598" y="2764808"/>
            <a:ext cx="381000" cy="0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bg-BG">
              <a:ln w="28575">
                <a:solidFill>
                  <a:schemeClr val="tx1"/>
                </a:solidFill>
              </a:ln>
            </a:endParaRPr>
          </a:p>
        </p:txBody>
      </p:sp>
      <p:sp>
        <p:nvSpPr>
          <p:cNvPr id="640016" name="Rectangle 16"/>
          <p:cNvSpPr>
            <a:spLocks noChangeArrowheads="1"/>
          </p:cNvSpPr>
          <p:nvPr/>
        </p:nvSpPr>
        <p:spPr bwMode="auto">
          <a:xfrm>
            <a:off x="5486398" y="3850944"/>
            <a:ext cx="762000" cy="481014"/>
          </a:xfrm>
          <a:prstGeom prst="rect">
            <a:avLst/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1.2</a:t>
            </a:r>
          </a:p>
        </p:txBody>
      </p:sp>
      <p:pic>
        <p:nvPicPr>
          <p:cNvPr id="640017" name="Picture 17" descr="BD18200_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3012" y="4884400"/>
            <a:ext cx="1144588" cy="1135400"/>
          </a:xfrm>
          <a:prstGeom prst="rect">
            <a:avLst/>
          </a:prstGeom>
          <a:noFill/>
        </p:spPr>
      </p:pic>
      <p:sp>
        <p:nvSpPr>
          <p:cNvPr id="640018" name="Text Box 18"/>
          <p:cNvSpPr txBox="1">
            <a:spLocks noChangeArrowheads="1"/>
          </p:cNvSpPr>
          <p:nvPr/>
        </p:nvSpPr>
        <p:spPr bwMode="auto">
          <a:xfrm>
            <a:off x="2590798" y="5213149"/>
            <a:ext cx="927252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1" hangingPunct="1">
              <a:lnSpc>
                <a:spcPct val="100000"/>
              </a:lnSpc>
              <a:spcBef>
                <a:spcPct val="50000"/>
              </a:spcBef>
            </a:pPr>
            <a:r>
              <a:rPr lang="en-US" sz="2200" b="1" dirty="0">
                <a:solidFill>
                  <a:schemeClr val="bg1"/>
                </a:solidFill>
                <a:cs typeface="Arial" charset="0"/>
              </a:rPr>
              <a:t>File C</a:t>
            </a:r>
            <a:endParaRPr lang="en-US" sz="2200" b="1" noProof="1">
              <a:solidFill>
                <a:schemeClr val="bg1"/>
              </a:solidFill>
              <a:cs typeface="Arial" charset="0"/>
            </a:endParaRPr>
          </a:p>
        </p:txBody>
      </p:sp>
      <p:sp>
        <p:nvSpPr>
          <p:cNvPr id="640019" name="Rectangle 19"/>
          <p:cNvSpPr>
            <a:spLocks noChangeArrowheads="1"/>
          </p:cNvSpPr>
          <p:nvPr/>
        </p:nvSpPr>
        <p:spPr bwMode="auto">
          <a:xfrm>
            <a:off x="4114798" y="5163172"/>
            <a:ext cx="762000" cy="481014"/>
          </a:xfrm>
          <a:prstGeom prst="rect">
            <a:avLst/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1.1</a:t>
            </a:r>
          </a:p>
        </p:txBody>
      </p:sp>
      <p:sp>
        <p:nvSpPr>
          <p:cNvPr id="640020" name="Rectangle 20"/>
          <p:cNvSpPr>
            <a:spLocks noChangeArrowheads="1"/>
          </p:cNvSpPr>
          <p:nvPr/>
        </p:nvSpPr>
        <p:spPr bwMode="auto">
          <a:xfrm>
            <a:off x="5486398" y="5163172"/>
            <a:ext cx="762000" cy="481014"/>
          </a:xfrm>
          <a:prstGeom prst="rect">
            <a:avLst/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1.2</a:t>
            </a:r>
          </a:p>
        </p:txBody>
      </p:sp>
      <p:sp>
        <p:nvSpPr>
          <p:cNvPr id="640022" name="Line 22"/>
          <p:cNvSpPr>
            <a:spLocks noChangeShapeType="1"/>
          </p:cNvSpPr>
          <p:nvPr/>
        </p:nvSpPr>
        <p:spPr bwMode="auto">
          <a:xfrm>
            <a:off x="6418900" y="5413379"/>
            <a:ext cx="362898" cy="0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bg-BG">
              <a:ln w="28575">
                <a:solidFill>
                  <a:schemeClr val="tx1"/>
                </a:solidFill>
              </a:ln>
            </a:endParaRPr>
          </a:p>
        </p:txBody>
      </p:sp>
      <p:sp>
        <p:nvSpPr>
          <p:cNvPr id="640023" name="Line 23"/>
          <p:cNvSpPr>
            <a:spLocks noChangeShapeType="1"/>
          </p:cNvSpPr>
          <p:nvPr/>
        </p:nvSpPr>
        <p:spPr bwMode="auto">
          <a:xfrm>
            <a:off x="5943598" y="2895600"/>
            <a:ext cx="0" cy="762000"/>
          </a:xfrm>
          <a:prstGeom prst="line">
            <a:avLst/>
          </a:prstGeom>
          <a:noFill/>
          <a:ln w="9525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/>
          <a:lstStyle/>
          <a:p>
            <a:endParaRPr lang="bg-BG"/>
          </a:p>
        </p:txBody>
      </p:sp>
      <p:sp>
        <p:nvSpPr>
          <p:cNvPr id="640024" name="Line 24"/>
          <p:cNvSpPr>
            <a:spLocks noChangeShapeType="1"/>
          </p:cNvSpPr>
          <p:nvPr/>
        </p:nvSpPr>
        <p:spPr bwMode="auto">
          <a:xfrm flipH="1">
            <a:off x="4724398" y="3657600"/>
            <a:ext cx="1219200" cy="312740"/>
          </a:xfrm>
          <a:prstGeom prst="line">
            <a:avLst/>
          </a:prstGeom>
          <a:noFill/>
          <a:ln w="9525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/>
          <a:lstStyle/>
          <a:p>
            <a:endParaRPr lang="bg-BG"/>
          </a:p>
        </p:txBody>
      </p:sp>
      <p:sp>
        <p:nvSpPr>
          <p:cNvPr id="640025" name="Line 25"/>
          <p:cNvSpPr>
            <a:spLocks noChangeShapeType="1"/>
          </p:cNvSpPr>
          <p:nvPr/>
        </p:nvSpPr>
        <p:spPr bwMode="auto">
          <a:xfrm>
            <a:off x="4724398" y="4203700"/>
            <a:ext cx="0" cy="596900"/>
          </a:xfrm>
          <a:prstGeom prst="line">
            <a:avLst/>
          </a:prstGeom>
          <a:noFill/>
          <a:ln w="9525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/>
          <a:lstStyle/>
          <a:p>
            <a:endParaRPr lang="bg-BG"/>
          </a:p>
        </p:txBody>
      </p:sp>
      <p:sp>
        <p:nvSpPr>
          <p:cNvPr id="640026" name="Line 26"/>
          <p:cNvSpPr>
            <a:spLocks noChangeShapeType="1"/>
          </p:cNvSpPr>
          <p:nvPr/>
        </p:nvSpPr>
        <p:spPr bwMode="auto">
          <a:xfrm>
            <a:off x="4724398" y="4800600"/>
            <a:ext cx="2438400" cy="0"/>
          </a:xfrm>
          <a:prstGeom prst="line">
            <a:avLst/>
          </a:prstGeom>
          <a:noFill/>
          <a:ln w="9525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/>
          <a:lstStyle/>
          <a:p>
            <a:endParaRPr lang="bg-BG"/>
          </a:p>
        </p:txBody>
      </p:sp>
      <p:sp>
        <p:nvSpPr>
          <p:cNvPr id="640027" name="Line 27"/>
          <p:cNvSpPr>
            <a:spLocks noChangeShapeType="1"/>
          </p:cNvSpPr>
          <p:nvPr/>
        </p:nvSpPr>
        <p:spPr bwMode="auto">
          <a:xfrm>
            <a:off x="7162798" y="4800601"/>
            <a:ext cx="0" cy="412548"/>
          </a:xfrm>
          <a:prstGeom prst="line">
            <a:avLst/>
          </a:prstGeom>
          <a:noFill/>
          <a:ln w="9525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/>
          <a:lstStyle/>
          <a:p>
            <a:endParaRPr lang="bg-BG"/>
          </a:p>
        </p:txBody>
      </p:sp>
      <p:sp>
        <p:nvSpPr>
          <p:cNvPr id="640028" name="Text Box 28"/>
          <p:cNvSpPr txBox="1">
            <a:spLocks noChangeArrowheads="1"/>
          </p:cNvSpPr>
          <p:nvPr/>
        </p:nvSpPr>
        <p:spPr bwMode="auto">
          <a:xfrm>
            <a:off x="6100761" y="3200401"/>
            <a:ext cx="193525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</a:pPr>
            <a:r>
              <a:rPr lang="en-US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Tag "Beta 2"</a:t>
            </a:r>
          </a:p>
        </p:txBody>
      </p:sp>
      <p:sp>
        <p:nvSpPr>
          <p:cNvPr id="640029" name="Line 29"/>
          <p:cNvSpPr>
            <a:spLocks noChangeShapeType="1"/>
          </p:cNvSpPr>
          <p:nvPr/>
        </p:nvSpPr>
        <p:spPr bwMode="auto">
          <a:xfrm>
            <a:off x="5020003" y="5413379"/>
            <a:ext cx="344797" cy="0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bg-BG">
              <a:ln w="28575">
                <a:solidFill>
                  <a:schemeClr val="tx1"/>
                </a:solidFill>
              </a:ln>
            </a:endParaRPr>
          </a:p>
        </p:txBody>
      </p:sp>
      <p:sp>
        <p:nvSpPr>
          <p:cNvPr id="640030" name="Line 30"/>
          <p:cNvSpPr>
            <a:spLocks noChangeShapeType="1"/>
          </p:cNvSpPr>
          <p:nvPr/>
        </p:nvSpPr>
        <p:spPr bwMode="auto">
          <a:xfrm>
            <a:off x="5056495" y="4101152"/>
            <a:ext cx="335602" cy="0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bg-BG">
              <a:ln w="28575">
                <a:solidFill>
                  <a:schemeClr val="tx1"/>
                </a:solidFill>
              </a:ln>
            </a:endParaRPr>
          </a:p>
        </p:txBody>
      </p:sp>
      <p:sp>
        <p:nvSpPr>
          <p:cNvPr id="640015" name="Rectangle 15"/>
          <p:cNvSpPr>
            <a:spLocks noChangeArrowheads="1"/>
          </p:cNvSpPr>
          <p:nvPr/>
        </p:nvSpPr>
        <p:spPr bwMode="auto">
          <a:xfrm>
            <a:off x="4190998" y="3854426"/>
            <a:ext cx="762000" cy="481014"/>
          </a:xfrm>
          <a:prstGeom prst="rect">
            <a:avLst/>
          </a:prstGeom>
          <a:solidFill>
            <a:schemeClr val="tx2">
              <a:lumMod val="50000"/>
            </a:schemeClr>
          </a:solidFill>
          <a:ln w="9525" algn="ctr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</a:pPr>
            <a:r>
              <a:rPr 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1.1</a:t>
            </a:r>
          </a:p>
        </p:txBody>
      </p:sp>
      <p:sp>
        <p:nvSpPr>
          <p:cNvPr id="640021" name="Rectangle 21"/>
          <p:cNvSpPr>
            <a:spLocks noChangeArrowheads="1"/>
          </p:cNvSpPr>
          <p:nvPr/>
        </p:nvSpPr>
        <p:spPr bwMode="auto">
          <a:xfrm>
            <a:off x="6934198" y="5163172"/>
            <a:ext cx="762000" cy="481014"/>
          </a:xfrm>
          <a:prstGeom prst="rect">
            <a:avLst/>
          </a:prstGeom>
          <a:solidFill>
            <a:schemeClr val="tx2">
              <a:lumMod val="50000"/>
            </a:schemeClr>
          </a:solidFill>
          <a:ln w="9525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</a:pPr>
            <a:r>
              <a:rPr 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1.3</a:t>
            </a:r>
          </a:p>
        </p:txBody>
      </p:sp>
      <p:sp>
        <p:nvSpPr>
          <p:cNvPr id="640009" name="Rectangle 9"/>
          <p:cNvSpPr>
            <a:spLocks noChangeArrowheads="1"/>
          </p:cNvSpPr>
          <p:nvPr/>
        </p:nvSpPr>
        <p:spPr bwMode="auto">
          <a:xfrm>
            <a:off x="5486398" y="2514601"/>
            <a:ext cx="762000" cy="481014"/>
          </a:xfrm>
          <a:prstGeom prst="rect">
            <a:avLst/>
          </a:prstGeom>
          <a:solidFill>
            <a:schemeClr val="tx2">
              <a:lumMod val="50000"/>
            </a:schemeClr>
          </a:solidFill>
          <a:ln w="9525" algn="ctr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</a:pPr>
            <a:r>
              <a:rPr 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1.2</a:t>
            </a:r>
          </a:p>
        </p:txBody>
      </p:sp>
    </p:spTree>
    <p:extLst>
      <p:ext uri="{BB962C8B-B14F-4D97-AF65-F5344CB8AC3E}">
        <p14:creationId xmlns:p14="http://schemas.microsoft.com/office/powerpoint/2010/main" val="587356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58</a:t>
            </a:fld>
            <a:endParaRPr lang="en-US" dirty="0"/>
          </a:p>
        </p:txBody>
      </p:sp>
      <p:sp>
        <p:nvSpPr>
          <p:cNvPr id="642051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151121"/>
            <a:ext cx="11695199" cy="5570355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Branching </a:t>
            </a:r>
            <a:r>
              <a:rPr lang="en-US" dirty="0"/>
              <a:t>allows </a:t>
            </a:r>
            <a:r>
              <a:rPr lang="en-US" dirty="0" smtClean="0"/>
              <a:t>splitting the development</a:t>
            </a:r>
            <a:br>
              <a:rPr lang="en-US" dirty="0" smtClean="0"/>
            </a:br>
            <a:r>
              <a:rPr lang="en-US" dirty="0" smtClean="0"/>
              <a:t>line into separate branches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Different developers work in different branches</a:t>
            </a:r>
            <a:endParaRPr lang="bg-BG" dirty="0"/>
          </a:p>
          <a:p>
            <a:pPr>
              <a:lnSpc>
                <a:spcPct val="100000"/>
              </a:lnSpc>
            </a:pPr>
            <a:r>
              <a:rPr lang="en-US" dirty="0"/>
              <a:t>Branching is suitable for</a:t>
            </a:r>
            <a:r>
              <a:rPr lang="bg-BG" dirty="0"/>
              <a:t>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Development of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new feature or fix </a:t>
            </a:r>
            <a:r>
              <a:rPr lang="en-US" dirty="0" smtClean="0"/>
              <a:t>in a new version of the product</a:t>
            </a:r>
            <a:r>
              <a:rPr lang="bg-BG" dirty="0" smtClean="0"/>
              <a:t> </a:t>
            </a:r>
            <a:r>
              <a:rPr lang="en-US" dirty="0" smtClean="0"/>
              <a:t>(for example version 2.0)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Features are invisible in the main development line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Until merged with it</a:t>
            </a:r>
            <a:endParaRPr lang="bg-BG" dirty="0" smtClean="0"/>
          </a:p>
          <a:p>
            <a:pPr lvl="1">
              <a:lnSpc>
                <a:spcPct val="100000"/>
              </a:lnSpc>
            </a:pPr>
            <a:r>
              <a:rPr lang="en-US" dirty="0" smtClean="0"/>
              <a:t>You </a:t>
            </a:r>
            <a:r>
              <a:rPr lang="en-US" dirty="0"/>
              <a:t>can still make changes in the older version</a:t>
            </a:r>
            <a:r>
              <a:rPr lang="bg-BG" dirty="0"/>
              <a:t> (</a:t>
            </a:r>
            <a:r>
              <a:rPr lang="en-US" dirty="0"/>
              <a:t>for example version</a:t>
            </a:r>
            <a:r>
              <a:rPr lang="bg-BG" dirty="0"/>
              <a:t> 1.0.1)</a:t>
            </a:r>
          </a:p>
        </p:txBody>
      </p:sp>
      <p:sp>
        <p:nvSpPr>
          <p:cNvPr id="642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</a:t>
            </a:r>
            <a:r>
              <a:rPr lang="bg-BG" dirty="0"/>
              <a:t>ranching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4072" y="1329520"/>
            <a:ext cx="2295495" cy="1864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836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59</a:t>
            </a:fld>
            <a:endParaRPr lang="en-US" dirty="0"/>
          </a:p>
        </p:txBody>
      </p:sp>
      <p:sp>
        <p:nvSpPr>
          <p:cNvPr id="64205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Some companies work in separate branches</a:t>
            </a:r>
          </a:p>
          <a:p>
            <a:pPr lvl="1"/>
            <a:r>
              <a:rPr lang="en-US" dirty="0" smtClean="0"/>
              <a:t>For each new feature / fix / task</a:t>
            </a:r>
          </a:p>
          <a:p>
            <a:r>
              <a:rPr lang="en-US" dirty="0" smtClean="0"/>
              <a:t>Once a feature / fix / task is completed</a:t>
            </a:r>
          </a:p>
          <a:p>
            <a:pPr lvl="1"/>
            <a:r>
              <a:rPr lang="en-US" dirty="0" smtClean="0"/>
              <a:t>It is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tested</a:t>
            </a:r>
            <a:r>
              <a:rPr lang="en-US" dirty="0" smtClean="0"/>
              <a:t> locally and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committed</a:t>
            </a:r>
            <a:r>
              <a:rPr lang="en-US" dirty="0" smtClean="0"/>
              <a:t> in its branch</a:t>
            </a:r>
          </a:p>
          <a:p>
            <a:r>
              <a:rPr lang="en-US" dirty="0" smtClean="0"/>
              <a:t>Finally it is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merged</a:t>
            </a:r>
            <a:r>
              <a:rPr lang="en-US" dirty="0" smtClean="0"/>
              <a:t> into the main development line</a:t>
            </a:r>
          </a:p>
          <a:p>
            <a:pPr lvl="1"/>
            <a:r>
              <a:rPr lang="en-US" dirty="0" smtClean="0"/>
              <a:t>Merging is done locally</a:t>
            </a:r>
          </a:p>
          <a:p>
            <a:pPr lvl="1"/>
            <a:r>
              <a:rPr lang="en-US" dirty="0" smtClean="0"/>
              <a:t>Conflicts are resolved locally</a:t>
            </a:r>
          </a:p>
          <a:p>
            <a:pPr lvl="1"/>
            <a:r>
              <a:rPr lang="en-US" dirty="0" smtClean="0"/>
              <a:t>If the merge is tested and works well, it is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integrated</a:t>
            </a:r>
            <a:r>
              <a:rPr lang="en-US" dirty="0" smtClean="0"/>
              <a:t> back in the main development line</a:t>
            </a:r>
          </a:p>
        </p:txBody>
      </p:sp>
      <p:sp>
        <p:nvSpPr>
          <p:cNvPr id="642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Merging Branches</a:t>
            </a:r>
            <a:endParaRPr lang="en-US" dirty="0"/>
          </a:p>
        </p:txBody>
      </p:sp>
      <p:pic>
        <p:nvPicPr>
          <p:cNvPr id="30722" name="Picture 2" descr="http://git-scm.com/figures/18333fig0521-t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6413" y="1447800"/>
            <a:ext cx="2539999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9432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F7553F0E-7EDC-4769-B5AB-5E175CE44BD7}" type="slidenum">
              <a:rPr lang="en-US" smtClean="0"/>
              <a:t>6</a:t>
            </a:fld>
            <a:endParaRPr lang="en-US" dirty="0"/>
          </a:p>
        </p:txBody>
      </p:sp>
      <p:sp>
        <p:nvSpPr>
          <p:cNvPr id="701443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/>
          <a:lstStyle/>
          <a:p>
            <a:pPr>
              <a:lnSpc>
                <a:spcPct val="95000"/>
              </a:lnSpc>
              <a:defRPr/>
            </a:pPr>
            <a:r>
              <a:rPr lang="en-US" sz="3000" dirty="0"/>
              <a:t>Functionality</a:t>
            </a:r>
            <a:endParaRPr lang="bg-BG" sz="3000" dirty="0"/>
          </a:p>
          <a:p>
            <a:pPr lvl="1">
              <a:lnSpc>
                <a:spcPct val="95000"/>
              </a:lnSpc>
              <a:defRPr/>
            </a:pPr>
            <a:r>
              <a:rPr lang="en-US" sz="2800" dirty="0"/>
              <a:t>File versions control</a:t>
            </a:r>
          </a:p>
          <a:p>
            <a:pPr lvl="1">
              <a:lnSpc>
                <a:spcPct val="95000"/>
              </a:lnSpc>
              <a:defRPr/>
            </a:pPr>
            <a:r>
              <a:rPr lang="en-US" sz="2800" dirty="0"/>
              <a:t>Merge and differences search</a:t>
            </a:r>
          </a:p>
          <a:p>
            <a:pPr lvl="1">
              <a:lnSpc>
                <a:spcPct val="95000"/>
              </a:lnSpc>
              <a:defRPr/>
            </a:pPr>
            <a:r>
              <a:rPr lang="en-US" sz="2800" dirty="0"/>
              <a:t>Branching</a:t>
            </a:r>
          </a:p>
          <a:p>
            <a:pPr lvl="1">
              <a:lnSpc>
                <a:spcPct val="95000"/>
              </a:lnSpc>
              <a:defRPr/>
            </a:pPr>
            <a:r>
              <a:rPr lang="en-US" sz="2800" dirty="0"/>
              <a:t>File locking</a:t>
            </a:r>
          </a:p>
          <a:p>
            <a:pPr lvl="1">
              <a:lnSpc>
                <a:spcPct val="95000"/>
              </a:lnSpc>
              <a:defRPr/>
            </a:pPr>
            <a:r>
              <a:rPr lang="en-US" sz="2800" dirty="0"/>
              <a:t>Console and GUI clients</a:t>
            </a:r>
          </a:p>
          <a:p>
            <a:pPr>
              <a:lnSpc>
                <a:spcPct val="95000"/>
              </a:lnSpc>
              <a:defRPr/>
            </a:pPr>
            <a:r>
              <a:rPr lang="en-US" sz="3000" dirty="0"/>
              <a:t>Well known products</a:t>
            </a:r>
          </a:p>
          <a:p>
            <a:pPr lvl="1">
              <a:lnSpc>
                <a:spcPct val="95000"/>
              </a:lnSpc>
              <a:defRPr/>
            </a:pPr>
            <a:r>
              <a:rPr lang="en-US" sz="2800" dirty="0"/>
              <a:t>CVS, Subversion (SVN) – free, open source</a:t>
            </a:r>
          </a:p>
          <a:p>
            <a:pPr lvl="1">
              <a:lnSpc>
                <a:spcPct val="95000"/>
              </a:lnSpc>
              <a:defRPr/>
            </a:pPr>
            <a:r>
              <a:rPr lang="en-US" sz="2800" dirty="0"/>
              <a:t>Git, Mercurial – distributed, free, open source</a:t>
            </a:r>
          </a:p>
          <a:p>
            <a:pPr lvl="1">
              <a:lnSpc>
                <a:spcPct val="95000"/>
              </a:lnSpc>
              <a:defRPr/>
            </a:pPr>
            <a:r>
              <a:rPr lang="en-US" sz="2800" dirty="0"/>
              <a:t>Perforce, Microsoft TFS – commercial</a:t>
            </a:r>
            <a:endParaRPr lang="bg-BG" sz="2800" dirty="0"/>
          </a:p>
        </p:txBody>
      </p:sp>
      <p:sp>
        <p:nvSpPr>
          <p:cNvPr id="701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Version Control Systems (VCS)</a:t>
            </a:r>
            <a:endParaRPr lang="bg-BG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93874">
            <a:off x="6953752" y="1906908"/>
            <a:ext cx="3718920" cy="2439180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23256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60</a:t>
            </a:fld>
            <a:endParaRPr lang="en-US" dirty="0"/>
          </a:p>
        </p:txBody>
      </p:sp>
      <p:sp>
        <p:nvSpPr>
          <p:cNvPr id="64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Branching</a:t>
            </a:r>
            <a:r>
              <a:rPr lang="bg-BG" dirty="0"/>
              <a:t> – </a:t>
            </a:r>
            <a:r>
              <a:rPr lang="en-US" dirty="0"/>
              <a:t>Example</a:t>
            </a:r>
          </a:p>
        </p:txBody>
      </p:sp>
      <p:pic>
        <p:nvPicPr>
          <p:cNvPr id="645123" name="Picture 3" descr="BD18200_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8612" y="3733801"/>
            <a:ext cx="1079500" cy="1069975"/>
          </a:xfrm>
          <a:prstGeom prst="rect">
            <a:avLst/>
          </a:prstGeom>
          <a:noFill/>
        </p:spPr>
      </p:pic>
      <p:sp>
        <p:nvSpPr>
          <p:cNvPr id="645124" name="Text Box 4"/>
          <p:cNvSpPr txBox="1">
            <a:spLocks noChangeArrowheads="1"/>
          </p:cNvSpPr>
          <p:nvPr/>
        </p:nvSpPr>
        <p:spPr bwMode="auto">
          <a:xfrm>
            <a:off x="1661166" y="4038601"/>
            <a:ext cx="917574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1" hangingPunct="1">
              <a:lnSpc>
                <a:spcPct val="100000"/>
              </a:lnSpc>
              <a:spcBef>
                <a:spcPct val="50000"/>
              </a:spcBef>
            </a:pPr>
            <a:r>
              <a:rPr lang="en-US" sz="1800" b="1" dirty="0">
                <a:solidFill>
                  <a:schemeClr val="bg1"/>
                </a:solidFill>
                <a:cs typeface="Arial" charset="0"/>
              </a:rPr>
              <a:t>File A</a:t>
            </a:r>
            <a:endParaRPr lang="en-US" sz="1800" b="1" noProof="1">
              <a:solidFill>
                <a:schemeClr val="bg1"/>
              </a:solidFill>
              <a:cs typeface="Arial" charset="0"/>
            </a:endParaRPr>
          </a:p>
        </p:txBody>
      </p:sp>
      <p:sp>
        <p:nvSpPr>
          <p:cNvPr id="645125" name="Rectangle 5"/>
          <p:cNvSpPr>
            <a:spLocks noChangeArrowheads="1"/>
          </p:cNvSpPr>
          <p:nvPr/>
        </p:nvSpPr>
        <p:spPr bwMode="auto">
          <a:xfrm>
            <a:off x="2973387" y="3886200"/>
            <a:ext cx="1066800" cy="609600"/>
          </a:xfrm>
          <a:prstGeom prst="rect">
            <a:avLst/>
          </a:prstGeom>
          <a:solidFill>
            <a:schemeClr val="tx1">
              <a:lumMod val="65000"/>
            </a:schemeClr>
          </a:solidFill>
          <a:ln w="9525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</a:pP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1.1</a:t>
            </a:r>
          </a:p>
        </p:txBody>
      </p:sp>
      <p:sp>
        <p:nvSpPr>
          <p:cNvPr id="645126" name="Rectangle 6"/>
          <p:cNvSpPr>
            <a:spLocks noChangeArrowheads="1"/>
          </p:cNvSpPr>
          <p:nvPr/>
        </p:nvSpPr>
        <p:spPr bwMode="auto">
          <a:xfrm>
            <a:off x="4344987" y="3886200"/>
            <a:ext cx="1066800" cy="609600"/>
          </a:xfrm>
          <a:prstGeom prst="rect">
            <a:avLst/>
          </a:prstGeom>
          <a:solidFill>
            <a:schemeClr val="tx1">
              <a:lumMod val="65000"/>
            </a:schemeClr>
          </a:solidFill>
          <a:ln w="9525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</a:pP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1.2</a:t>
            </a:r>
          </a:p>
        </p:txBody>
      </p:sp>
      <p:sp>
        <p:nvSpPr>
          <p:cNvPr id="645127" name="Rectangle 7"/>
          <p:cNvSpPr>
            <a:spLocks noChangeArrowheads="1"/>
          </p:cNvSpPr>
          <p:nvPr/>
        </p:nvSpPr>
        <p:spPr bwMode="auto">
          <a:xfrm>
            <a:off x="5792787" y="3886200"/>
            <a:ext cx="1066800" cy="609600"/>
          </a:xfrm>
          <a:prstGeom prst="rect">
            <a:avLst/>
          </a:prstGeom>
          <a:solidFill>
            <a:schemeClr val="tx1">
              <a:lumMod val="65000"/>
            </a:schemeClr>
          </a:solidFill>
          <a:ln w="9525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</a:pP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1.3</a:t>
            </a:r>
          </a:p>
        </p:txBody>
      </p:sp>
      <p:sp>
        <p:nvSpPr>
          <p:cNvPr id="645128" name="Rectangle 8"/>
          <p:cNvSpPr>
            <a:spLocks noChangeArrowheads="1"/>
          </p:cNvSpPr>
          <p:nvPr/>
        </p:nvSpPr>
        <p:spPr bwMode="auto">
          <a:xfrm>
            <a:off x="7240587" y="3886200"/>
            <a:ext cx="1066800" cy="609600"/>
          </a:xfrm>
          <a:prstGeom prst="rect">
            <a:avLst/>
          </a:prstGeom>
          <a:solidFill>
            <a:schemeClr val="tx1">
              <a:lumMod val="65000"/>
            </a:schemeClr>
          </a:solidFill>
          <a:ln w="9525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</a:pP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1.4</a:t>
            </a:r>
          </a:p>
        </p:txBody>
      </p:sp>
      <p:sp>
        <p:nvSpPr>
          <p:cNvPr id="645129" name="Line 9"/>
          <p:cNvSpPr>
            <a:spLocks noChangeShapeType="1"/>
          </p:cNvSpPr>
          <p:nvPr/>
        </p:nvSpPr>
        <p:spPr bwMode="auto">
          <a:xfrm>
            <a:off x="4040187" y="4191000"/>
            <a:ext cx="304800" cy="0"/>
          </a:xfrm>
          <a:prstGeom prst="line">
            <a:avLst/>
          </a:prstGeom>
          <a:noFill/>
          <a:ln w="9525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bg-BG"/>
          </a:p>
        </p:txBody>
      </p:sp>
      <p:sp>
        <p:nvSpPr>
          <p:cNvPr id="645130" name="Line 10"/>
          <p:cNvSpPr>
            <a:spLocks noChangeShapeType="1"/>
          </p:cNvSpPr>
          <p:nvPr/>
        </p:nvSpPr>
        <p:spPr bwMode="auto">
          <a:xfrm>
            <a:off x="5411787" y="4191000"/>
            <a:ext cx="381000" cy="0"/>
          </a:xfrm>
          <a:prstGeom prst="line">
            <a:avLst/>
          </a:prstGeom>
          <a:noFill/>
          <a:ln w="9525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bg-BG"/>
          </a:p>
        </p:txBody>
      </p:sp>
      <p:sp>
        <p:nvSpPr>
          <p:cNvPr id="645131" name="Line 11"/>
          <p:cNvSpPr>
            <a:spLocks noChangeShapeType="1"/>
          </p:cNvSpPr>
          <p:nvPr/>
        </p:nvSpPr>
        <p:spPr bwMode="auto">
          <a:xfrm>
            <a:off x="6859587" y="4191000"/>
            <a:ext cx="381000" cy="0"/>
          </a:xfrm>
          <a:prstGeom prst="line">
            <a:avLst/>
          </a:prstGeom>
          <a:noFill/>
          <a:ln w="9525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bg-BG"/>
          </a:p>
        </p:txBody>
      </p:sp>
      <p:sp>
        <p:nvSpPr>
          <p:cNvPr id="645132" name="Rectangle 12"/>
          <p:cNvSpPr>
            <a:spLocks noChangeArrowheads="1"/>
          </p:cNvSpPr>
          <p:nvPr/>
        </p:nvSpPr>
        <p:spPr bwMode="auto">
          <a:xfrm>
            <a:off x="4878387" y="2743200"/>
            <a:ext cx="1066800" cy="609600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</a:pP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1.2.2.1</a:t>
            </a:r>
          </a:p>
        </p:txBody>
      </p:sp>
      <p:sp>
        <p:nvSpPr>
          <p:cNvPr id="645133" name="Rectangle 13"/>
          <p:cNvSpPr>
            <a:spLocks noChangeArrowheads="1"/>
          </p:cNvSpPr>
          <p:nvPr/>
        </p:nvSpPr>
        <p:spPr bwMode="auto">
          <a:xfrm>
            <a:off x="6249987" y="2743200"/>
            <a:ext cx="1066800" cy="609600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</a:pP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1.2.2.2</a:t>
            </a:r>
          </a:p>
        </p:txBody>
      </p:sp>
      <p:sp>
        <p:nvSpPr>
          <p:cNvPr id="645134" name="Line 14"/>
          <p:cNvSpPr>
            <a:spLocks noChangeShapeType="1"/>
          </p:cNvSpPr>
          <p:nvPr/>
        </p:nvSpPr>
        <p:spPr bwMode="auto">
          <a:xfrm>
            <a:off x="5945187" y="3048000"/>
            <a:ext cx="304800" cy="0"/>
          </a:xfrm>
          <a:prstGeom prst="line">
            <a:avLst/>
          </a:prstGeom>
          <a:noFill/>
          <a:ln w="9525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bg-BG"/>
          </a:p>
        </p:txBody>
      </p:sp>
      <p:sp>
        <p:nvSpPr>
          <p:cNvPr id="645135" name="Rectangle 15"/>
          <p:cNvSpPr>
            <a:spLocks noChangeArrowheads="1"/>
          </p:cNvSpPr>
          <p:nvPr/>
        </p:nvSpPr>
        <p:spPr bwMode="auto">
          <a:xfrm>
            <a:off x="4954587" y="5029200"/>
            <a:ext cx="1066800" cy="609600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</a:pP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1.2.4.1</a:t>
            </a:r>
          </a:p>
        </p:txBody>
      </p:sp>
      <p:sp>
        <p:nvSpPr>
          <p:cNvPr id="645136" name="Rectangle 16"/>
          <p:cNvSpPr>
            <a:spLocks noChangeArrowheads="1"/>
          </p:cNvSpPr>
          <p:nvPr/>
        </p:nvSpPr>
        <p:spPr bwMode="auto">
          <a:xfrm>
            <a:off x="6326187" y="5029200"/>
            <a:ext cx="1066800" cy="609600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</a:pP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1.2.4.2</a:t>
            </a:r>
          </a:p>
        </p:txBody>
      </p:sp>
      <p:sp>
        <p:nvSpPr>
          <p:cNvPr id="645137" name="Rectangle 17"/>
          <p:cNvSpPr>
            <a:spLocks noChangeArrowheads="1"/>
          </p:cNvSpPr>
          <p:nvPr/>
        </p:nvSpPr>
        <p:spPr bwMode="auto">
          <a:xfrm>
            <a:off x="7773987" y="5029200"/>
            <a:ext cx="1066800" cy="609600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</a:pP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1.2.4.3</a:t>
            </a:r>
          </a:p>
        </p:txBody>
      </p:sp>
      <p:sp>
        <p:nvSpPr>
          <p:cNvPr id="645138" name="Line 18"/>
          <p:cNvSpPr>
            <a:spLocks noChangeShapeType="1"/>
          </p:cNvSpPr>
          <p:nvPr/>
        </p:nvSpPr>
        <p:spPr bwMode="auto">
          <a:xfrm>
            <a:off x="6021387" y="5334000"/>
            <a:ext cx="304800" cy="0"/>
          </a:xfrm>
          <a:prstGeom prst="line">
            <a:avLst/>
          </a:prstGeom>
          <a:noFill/>
          <a:ln w="9525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bg-BG"/>
          </a:p>
        </p:txBody>
      </p:sp>
      <p:sp>
        <p:nvSpPr>
          <p:cNvPr id="645139" name="Line 19"/>
          <p:cNvSpPr>
            <a:spLocks noChangeShapeType="1"/>
          </p:cNvSpPr>
          <p:nvPr/>
        </p:nvSpPr>
        <p:spPr bwMode="auto">
          <a:xfrm>
            <a:off x="7392987" y="5334000"/>
            <a:ext cx="381000" cy="0"/>
          </a:xfrm>
          <a:prstGeom prst="line">
            <a:avLst/>
          </a:prstGeom>
          <a:noFill/>
          <a:ln w="9525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bg-BG"/>
          </a:p>
        </p:txBody>
      </p:sp>
      <p:sp>
        <p:nvSpPr>
          <p:cNvPr id="645140" name="Line 20"/>
          <p:cNvSpPr>
            <a:spLocks noChangeShapeType="1"/>
          </p:cNvSpPr>
          <p:nvPr/>
        </p:nvSpPr>
        <p:spPr bwMode="auto">
          <a:xfrm flipV="1">
            <a:off x="4573587" y="3124200"/>
            <a:ext cx="304800" cy="762000"/>
          </a:xfrm>
          <a:prstGeom prst="line">
            <a:avLst/>
          </a:prstGeom>
          <a:noFill/>
          <a:ln w="9525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bg-BG"/>
          </a:p>
        </p:txBody>
      </p:sp>
      <p:sp>
        <p:nvSpPr>
          <p:cNvPr id="645141" name="Line 21"/>
          <p:cNvSpPr>
            <a:spLocks noChangeShapeType="1"/>
          </p:cNvSpPr>
          <p:nvPr/>
        </p:nvSpPr>
        <p:spPr bwMode="auto">
          <a:xfrm>
            <a:off x="4497387" y="4495800"/>
            <a:ext cx="457200" cy="838200"/>
          </a:xfrm>
          <a:prstGeom prst="line">
            <a:avLst/>
          </a:prstGeom>
          <a:noFill/>
          <a:ln w="9525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bg-BG"/>
          </a:p>
        </p:txBody>
      </p:sp>
      <p:sp>
        <p:nvSpPr>
          <p:cNvPr id="645142" name="Rectangle 22"/>
          <p:cNvSpPr>
            <a:spLocks noChangeArrowheads="1"/>
          </p:cNvSpPr>
          <p:nvPr/>
        </p:nvSpPr>
        <p:spPr bwMode="auto">
          <a:xfrm>
            <a:off x="7088187" y="1828800"/>
            <a:ext cx="1208088" cy="609600"/>
          </a:xfrm>
          <a:prstGeom prst="rect">
            <a:avLst/>
          </a:prstGeom>
          <a:solidFill>
            <a:schemeClr val="tx2">
              <a:lumMod val="50000"/>
            </a:schemeClr>
          </a:solidFill>
          <a:ln w="9525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</a:pP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1.2.2.2.2.1</a:t>
            </a:r>
          </a:p>
        </p:txBody>
      </p:sp>
      <p:sp>
        <p:nvSpPr>
          <p:cNvPr id="645143" name="Rectangle 23"/>
          <p:cNvSpPr>
            <a:spLocks noChangeArrowheads="1"/>
          </p:cNvSpPr>
          <p:nvPr/>
        </p:nvSpPr>
        <p:spPr bwMode="auto">
          <a:xfrm>
            <a:off x="8688387" y="1828800"/>
            <a:ext cx="1257300" cy="609600"/>
          </a:xfrm>
          <a:prstGeom prst="rect">
            <a:avLst/>
          </a:prstGeom>
          <a:solidFill>
            <a:schemeClr val="tx2">
              <a:lumMod val="50000"/>
            </a:schemeClr>
          </a:solidFill>
          <a:ln w="9525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</a:pP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1.2.2.2.2.2</a:t>
            </a:r>
          </a:p>
        </p:txBody>
      </p:sp>
      <p:sp>
        <p:nvSpPr>
          <p:cNvPr id="645144" name="Line 24"/>
          <p:cNvSpPr>
            <a:spLocks noChangeShapeType="1"/>
          </p:cNvSpPr>
          <p:nvPr/>
        </p:nvSpPr>
        <p:spPr bwMode="auto">
          <a:xfrm>
            <a:off x="8351837" y="2133600"/>
            <a:ext cx="304800" cy="0"/>
          </a:xfrm>
          <a:prstGeom prst="line">
            <a:avLst/>
          </a:prstGeom>
          <a:noFill/>
          <a:ln w="9525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bg-BG"/>
          </a:p>
        </p:txBody>
      </p:sp>
      <p:sp>
        <p:nvSpPr>
          <p:cNvPr id="645145" name="Line 25"/>
          <p:cNvSpPr>
            <a:spLocks noChangeShapeType="1"/>
          </p:cNvSpPr>
          <p:nvPr/>
        </p:nvSpPr>
        <p:spPr bwMode="auto">
          <a:xfrm flipV="1">
            <a:off x="6707187" y="2133600"/>
            <a:ext cx="381000" cy="609600"/>
          </a:xfrm>
          <a:prstGeom prst="line">
            <a:avLst/>
          </a:prstGeom>
          <a:noFill/>
          <a:ln w="9525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bg-BG"/>
          </a:p>
        </p:txBody>
      </p:sp>
      <p:sp>
        <p:nvSpPr>
          <p:cNvPr id="645146" name="Text Box 26"/>
          <p:cNvSpPr txBox="1">
            <a:spLocks noChangeArrowheads="1"/>
          </p:cNvSpPr>
          <p:nvPr/>
        </p:nvSpPr>
        <p:spPr bwMode="auto">
          <a:xfrm>
            <a:off x="4545012" y="1914526"/>
            <a:ext cx="22860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</a:pPr>
            <a:r>
              <a:rPr lang="en-US" sz="20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Branch 1.2.2.2.2 -&gt;</a:t>
            </a:r>
          </a:p>
        </p:txBody>
      </p:sp>
      <p:sp>
        <p:nvSpPr>
          <p:cNvPr id="645147" name="Text Box 27"/>
          <p:cNvSpPr txBox="1">
            <a:spLocks noChangeArrowheads="1"/>
          </p:cNvSpPr>
          <p:nvPr/>
        </p:nvSpPr>
        <p:spPr bwMode="auto">
          <a:xfrm>
            <a:off x="2744787" y="2851151"/>
            <a:ext cx="22860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</a:pPr>
            <a:r>
              <a:rPr lang="en-US" sz="20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Branch 1.2.2. -&gt;</a:t>
            </a:r>
          </a:p>
        </p:txBody>
      </p:sp>
      <p:sp>
        <p:nvSpPr>
          <p:cNvPr id="645148" name="Text Box 28"/>
          <p:cNvSpPr txBox="1">
            <a:spLocks noChangeArrowheads="1"/>
          </p:cNvSpPr>
          <p:nvPr/>
        </p:nvSpPr>
        <p:spPr bwMode="auto">
          <a:xfrm>
            <a:off x="2763837" y="5154613"/>
            <a:ext cx="22860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</a:pPr>
            <a:r>
              <a:rPr lang="en-US" sz="20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Branch 1.2.4. -&gt;</a:t>
            </a:r>
          </a:p>
        </p:txBody>
      </p:sp>
      <p:sp>
        <p:nvSpPr>
          <p:cNvPr id="645149" name="Text Box 29"/>
          <p:cNvSpPr txBox="1">
            <a:spLocks noChangeArrowheads="1"/>
          </p:cNvSpPr>
          <p:nvPr/>
        </p:nvSpPr>
        <p:spPr bwMode="auto">
          <a:xfrm>
            <a:off x="8617062" y="3799754"/>
            <a:ext cx="197315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Main </a:t>
            </a:r>
            <a:r>
              <a:rPr lang="en-US" sz="20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trunk</a:t>
            </a:r>
            <a:endParaRPr lang="en-US" sz="2000" b="1" dirty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charset="0"/>
            </a:endParaRPr>
          </a:p>
          <a:p>
            <a:r>
              <a:rPr lang="en-US" sz="20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(remote master)</a:t>
            </a:r>
          </a:p>
        </p:txBody>
      </p:sp>
    </p:spTree>
    <p:extLst>
      <p:ext uri="{BB962C8B-B14F-4D97-AF65-F5344CB8AC3E}">
        <p14:creationId xmlns:p14="http://schemas.microsoft.com/office/powerpoint/2010/main" val="2535607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61</a:t>
            </a:fld>
            <a:endParaRPr lang="en-US" dirty="0"/>
          </a:p>
        </p:txBody>
      </p:sp>
      <p:sp>
        <p:nvSpPr>
          <p:cNvPr id="64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Merging Branches</a:t>
            </a:r>
            <a:r>
              <a:rPr lang="bg-BG" dirty="0" smtClean="0"/>
              <a:t> </a:t>
            </a:r>
            <a:r>
              <a:rPr lang="bg-BG" dirty="0"/>
              <a:t>– </a:t>
            </a:r>
            <a:r>
              <a:rPr lang="en-US" dirty="0"/>
              <a:t>Example</a:t>
            </a:r>
          </a:p>
        </p:txBody>
      </p:sp>
      <p:sp>
        <p:nvSpPr>
          <p:cNvPr id="645125" name="Rectangle 5"/>
          <p:cNvSpPr>
            <a:spLocks noChangeArrowheads="1"/>
          </p:cNvSpPr>
          <p:nvPr/>
        </p:nvSpPr>
        <p:spPr bwMode="auto">
          <a:xfrm>
            <a:off x="2973387" y="3886200"/>
            <a:ext cx="1066800" cy="609600"/>
          </a:xfrm>
          <a:prstGeom prst="rect">
            <a:avLst/>
          </a:prstGeom>
          <a:solidFill>
            <a:schemeClr val="tx1">
              <a:lumMod val="65000"/>
            </a:schemeClr>
          </a:solidFill>
          <a:ln w="9525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1.1</a:t>
            </a:r>
          </a:p>
        </p:txBody>
      </p:sp>
      <p:sp>
        <p:nvSpPr>
          <p:cNvPr id="645126" name="Rectangle 6"/>
          <p:cNvSpPr>
            <a:spLocks noChangeArrowheads="1"/>
          </p:cNvSpPr>
          <p:nvPr/>
        </p:nvSpPr>
        <p:spPr bwMode="auto">
          <a:xfrm>
            <a:off x="4344987" y="3886200"/>
            <a:ext cx="1066800" cy="609600"/>
          </a:xfrm>
          <a:prstGeom prst="rect">
            <a:avLst/>
          </a:prstGeom>
          <a:solidFill>
            <a:schemeClr val="tx1">
              <a:lumMod val="65000"/>
            </a:schemeClr>
          </a:solidFill>
          <a:ln w="9525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1.2</a:t>
            </a:r>
          </a:p>
        </p:txBody>
      </p:sp>
      <p:sp>
        <p:nvSpPr>
          <p:cNvPr id="645127" name="Rectangle 7"/>
          <p:cNvSpPr>
            <a:spLocks noChangeArrowheads="1"/>
          </p:cNvSpPr>
          <p:nvPr/>
        </p:nvSpPr>
        <p:spPr bwMode="auto">
          <a:xfrm>
            <a:off x="5792787" y="3886200"/>
            <a:ext cx="1066800" cy="609600"/>
          </a:xfrm>
          <a:prstGeom prst="rect">
            <a:avLst/>
          </a:prstGeom>
          <a:solidFill>
            <a:schemeClr val="tx1">
              <a:lumMod val="65000"/>
            </a:schemeClr>
          </a:solidFill>
          <a:ln w="9525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1.3</a:t>
            </a:r>
          </a:p>
        </p:txBody>
      </p:sp>
      <p:sp>
        <p:nvSpPr>
          <p:cNvPr id="645128" name="Rectangle 8"/>
          <p:cNvSpPr>
            <a:spLocks noChangeArrowheads="1"/>
          </p:cNvSpPr>
          <p:nvPr/>
        </p:nvSpPr>
        <p:spPr bwMode="auto">
          <a:xfrm>
            <a:off x="7240587" y="3886200"/>
            <a:ext cx="1066800" cy="609600"/>
          </a:xfrm>
          <a:prstGeom prst="rect">
            <a:avLst/>
          </a:prstGeom>
          <a:solidFill>
            <a:schemeClr val="tx1">
              <a:lumMod val="65000"/>
            </a:schemeClr>
          </a:solidFill>
          <a:ln w="9525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1.4</a:t>
            </a:r>
          </a:p>
        </p:txBody>
      </p:sp>
      <p:sp>
        <p:nvSpPr>
          <p:cNvPr id="645129" name="Line 9"/>
          <p:cNvSpPr>
            <a:spLocks noChangeShapeType="1"/>
          </p:cNvSpPr>
          <p:nvPr/>
        </p:nvSpPr>
        <p:spPr bwMode="auto">
          <a:xfrm>
            <a:off x="4040187" y="4191000"/>
            <a:ext cx="304800" cy="0"/>
          </a:xfrm>
          <a:prstGeom prst="line">
            <a:avLst/>
          </a:prstGeom>
          <a:noFill/>
          <a:ln w="9525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bg-BG"/>
          </a:p>
        </p:txBody>
      </p:sp>
      <p:sp>
        <p:nvSpPr>
          <p:cNvPr id="645130" name="Line 10"/>
          <p:cNvSpPr>
            <a:spLocks noChangeShapeType="1"/>
          </p:cNvSpPr>
          <p:nvPr/>
        </p:nvSpPr>
        <p:spPr bwMode="auto">
          <a:xfrm>
            <a:off x="5411787" y="4191000"/>
            <a:ext cx="381000" cy="0"/>
          </a:xfrm>
          <a:prstGeom prst="line">
            <a:avLst/>
          </a:prstGeom>
          <a:noFill/>
          <a:ln w="9525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bg-BG"/>
          </a:p>
        </p:txBody>
      </p:sp>
      <p:sp>
        <p:nvSpPr>
          <p:cNvPr id="645131" name="Line 11"/>
          <p:cNvSpPr>
            <a:spLocks noChangeShapeType="1"/>
          </p:cNvSpPr>
          <p:nvPr/>
        </p:nvSpPr>
        <p:spPr bwMode="auto">
          <a:xfrm>
            <a:off x="6859587" y="4191000"/>
            <a:ext cx="381000" cy="0"/>
          </a:xfrm>
          <a:prstGeom prst="line">
            <a:avLst/>
          </a:prstGeom>
          <a:noFill/>
          <a:ln w="9525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bg-BG"/>
          </a:p>
        </p:txBody>
      </p:sp>
      <p:sp>
        <p:nvSpPr>
          <p:cNvPr id="645132" name="Rectangle 12"/>
          <p:cNvSpPr>
            <a:spLocks noChangeArrowheads="1"/>
          </p:cNvSpPr>
          <p:nvPr/>
        </p:nvSpPr>
        <p:spPr bwMode="auto">
          <a:xfrm>
            <a:off x="4878387" y="2743200"/>
            <a:ext cx="1066800" cy="609600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</a:pP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1.2.2.1</a:t>
            </a:r>
          </a:p>
        </p:txBody>
      </p:sp>
      <p:sp>
        <p:nvSpPr>
          <p:cNvPr id="645133" name="Rectangle 13"/>
          <p:cNvSpPr>
            <a:spLocks noChangeArrowheads="1"/>
          </p:cNvSpPr>
          <p:nvPr/>
        </p:nvSpPr>
        <p:spPr bwMode="auto">
          <a:xfrm>
            <a:off x="6249987" y="2743200"/>
            <a:ext cx="1066800" cy="609600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</a:pP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1.2.2.2</a:t>
            </a:r>
          </a:p>
        </p:txBody>
      </p:sp>
      <p:sp>
        <p:nvSpPr>
          <p:cNvPr id="645134" name="Line 14"/>
          <p:cNvSpPr>
            <a:spLocks noChangeShapeType="1"/>
          </p:cNvSpPr>
          <p:nvPr/>
        </p:nvSpPr>
        <p:spPr bwMode="auto">
          <a:xfrm>
            <a:off x="5945187" y="3048000"/>
            <a:ext cx="304800" cy="0"/>
          </a:xfrm>
          <a:prstGeom prst="line">
            <a:avLst/>
          </a:prstGeom>
          <a:noFill/>
          <a:ln w="9525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bg-BG"/>
          </a:p>
        </p:txBody>
      </p:sp>
      <p:sp>
        <p:nvSpPr>
          <p:cNvPr id="645135" name="Rectangle 15"/>
          <p:cNvSpPr>
            <a:spLocks noChangeArrowheads="1"/>
          </p:cNvSpPr>
          <p:nvPr/>
        </p:nvSpPr>
        <p:spPr bwMode="auto">
          <a:xfrm>
            <a:off x="4954587" y="5029200"/>
            <a:ext cx="1066800" cy="609600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</a:pP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1.2.4.1</a:t>
            </a:r>
          </a:p>
        </p:txBody>
      </p:sp>
      <p:sp>
        <p:nvSpPr>
          <p:cNvPr id="645136" name="Rectangle 16"/>
          <p:cNvSpPr>
            <a:spLocks noChangeArrowheads="1"/>
          </p:cNvSpPr>
          <p:nvPr/>
        </p:nvSpPr>
        <p:spPr bwMode="auto">
          <a:xfrm>
            <a:off x="6326187" y="5029200"/>
            <a:ext cx="1066800" cy="609600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</a:pP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1.2.4.2</a:t>
            </a:r>
          </a:p>
        </p:txBody>
      </p:sp>
      <p:sp>
        <p:nvSpPr>
          <p:cNvPr id="645137" name="Rectangle 17"/>
          <p:cNvSpPr>
            <a:spLocks noChangeArrowheads="1"/>
          </p:cNvSpPr>
          <p:nvPr/>
        </p:nvSpPr>
        <p:spPr bwMode="auto">
          <a:xfrm>
            <a:off x="7773987" y="5029200"/>
            <a:ext cx="1066800" cy="609600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</a:pP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1.2.4.3</a:t>
            </a:r>
          </a:p>
        </p:txBody>
      </p:sp>
      <p:sp>
        <p:nvSpPr>
          <p:cNvPr id="645138" name="Line 18"/>
          <p:cNvSpPr>
            <a:spLocks noChangeShapeType="1"/>
          </p:cNvSpPr>
          <p:nvPr/>
        </p:nvSpPr>
        <p:spPr bwMode="auto">
          <a:xfrm>
            <a:off x="6021387" y="5334000"/>
            <a:ext cx="304800" cy="0"/>
          </a:xfrm>
          <a:prstGeom prst="line">
            <a:avLst/>
          </a:prstGeom>
          <a:noFill/>
          <a:ln w="9525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bg-BG"/>
          </a:p>
        </p:txBody>
      </p:sp>
      <p:sp>
        <p:nvSpPr>
          <p:cNvPr id="645139" name="Line 19"/>
          <p:cNvSpPr>
            <a:spLocks noChangeShapeType="1"/>
          </p:cNvSpPr>
          <p:nvPr/>
        </p:nvSpPr>
        <p:spPr bwMode="auto">
          <a:xfrm>
            <a:off x="7392987" y="5334000"/>
            <a:ext cx="381000" cy="0"/>
          </a:xfrm>
          <a:prstGeom prst="line">
            <a:avLst/>
          </a:prstGeom>
          <a:noFill/>
          <a:ln w="9525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bg-BG"/>
          </a:p>
        </p:txBody>
      </p:sp>
      <p:sp>
        <p:nvSpPr>
          <p:cNvPr id="645140" name="Line 20"/>
          <p:cNvSpPr>
            <a:spLocks noChangeShapeType="1"/>
          </p:cNvSpPr>
          <p:nvPr/>
        </p:nvSpPr>
        <p:spPr bwMode="auto">
          <a:xfrm flipV="1">
            <a:off x="4573587" y="3124200"/>
            <a:ext cx="304800" cy="762000"/>
          </a:xfrm>
          <a:prstGeom prst="line">
            <a:avLst/>
          </a:prstGeom>
          <a:noFill/>
          <a:ln w="9525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bg-BG"/>
          </a:p>
        </p:txBody>
      </p:sp>
      <p:sp>
        <p:nvSpPr>
          <p:cNvPr id="645141" name="Line 21"/>
          <p:cNvSpPr>
            <a:spLocks noChangeShapeType="1"/>
          </p:cNvSpPr>
          <p:nvPr/>
        </p:nvSpPr>
        <p:spPr bwMode="auto">
          <a:xfrm>
            <a:off x="4497387" y="4495800"/>
            <a:ext cx="457200" cy="838200"/>
          </a:xfrm>
          <a:prstGeom prst="line">
            <a:avLst/>
          </a:prstGeom>
          <a:noFill/>
          <a:ln w="9525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bg-BG"/>
          </a:p>
        </p:txBody>
      </p:sp>
      <p:sp>
        <p:nvSpPr>
          <p:cNvPr id="645142" name="Rectangle 22"/>
          <p:cNvSpPr>
            <a:spLocks noChangeArrowheads="1"/>
          </p:cNvSpPr>
          <p:nvPr/>
        </p:nvSpPr>
        <p:spPr bwMode="auto">
          <a:xfrm>
            <a:off x="7088187" y="1828800"/>
            <a:ext cx="1208088" cy="609600"/>
          </a:xfrm>
          <a:prstGeom prst="rect">
            <a:avLst/>
          </a:prstGeom>
          <a:solidFill>
            <a:schemeClr val="tx2">
              <a:lumMod val="50000"/>
            </a:schemeClr>
          </a:solidFill>
          <a:ln w="9525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1.2.2.2.2.1</a:t>
            </a:r>
          </a:p>
        </p:txBody>
      </p:sp>
      <p:sp>
        <p:nvSpPr>
          <p:cNvPr id="645143" name="Rectangle 23"/>
          <p:cNvSpPr>
            <a:spLocks noChangeArrowheads="1"/>
          </p:cNvSpPr>
          <p:nvPr/>
        </p:nvSpPr>
        <p:spPr bwMode="auto">
          <a:xfrm>
            <a:off x="8688387" y="1828800"/>
            <a:ext cx="1257300" cy="609600"/>
          </a:xfrm>
          <a:prstGeom prst="rect">
            <a:avLst/>
          </a:prstGeom>
          <a:solidFill>
            <a:schemeClr val="tx2">
              <a:lumMod val="50000"/>
            </a:schemeClr>
          </a:solidFill>
          <a:ln w="9525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1.2.2.2.2.2</a:t>
            </a:r>
          </a:p>
        </p:txBody>
      </p:sp>
      <p:sp>
        <p:nvSpPr>
          <p:cNvPr id="645144" name="Line 24"/>
          <p:cNvSpPr>
            <a:spLocks noChangeShapeType="1"/>
          </p:cNvSpPr>
          <p:nvPr/>
        </p:nvSpPr>
        <p:spPr bwMode="auto">
          <a:xfrm>
            <a:off x="8351837" y="2133600"/>
            <a:ext cx="304800" cy="0"/>
          </a:xfrm>
          <a:prstGeom prst="line">
            <a:avLst/>
          </a:prstGeom>
          <a:noFill/>
          <a:ln w="9525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bg-BG"/>
          </a:p>
        </p:txBody>
      </p:sp>
      <p:sp>
        <p:nvSpPr>
          <p:cNvPr id="645145" name="Line 25"/>
          <p:cNvSpPr>
            <a:spLocks noChangeShapeType="1"/>
          </p:cNvSpPr>
          <p:nvPr/>
        </p:nvSpPr>
        <p:spPr bwMode="auto">
          <a:xfrm flipV="1">
            <a:off x="6707187" y="2133600"/>
            <a:ext cx="381000" cy="609600"/>
          </a:xfrm>
          <a:prstGeom prst="line">
            <a:avLst/>
          </a:prstGeom>
          <a:noFill/>
          <a:ln w="9525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bg-BG"/>
          </a:p>
        </p:txBody>
      </p:sp>
      <p:sp>
        <p:nvSpPr>
          <p:cNvPr id="645146" name="Text Box 26"/>
          <p:cNvSpPr txBox="1">
            <a:spLocks noChangeArrowheads="1"/>
          </p:cNvSpPr>
          <p:nvPr/>
        </p:nvSpPr>
        <p:spPr bwMode="auto">
          <a:xfrm>
            <a:off x="4545012" y="1914526"/>
            <a:ext cx="22860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</a:pPr>
            <a:r>
              <a:rPr lang="en-US" sz="20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Branch 1.2.2.2.2 -&gt;</a:t>
            </a:r>
          </a:p>
        </p:txBody>
      </p:sp>
      <p:sp>
        <p:nvSpPr>
          <p:cNvPr id="645147" name="Text Box 27"/>
          <p:cNvSpPr txBox="1">
            <a:spLocks noChangeArrowheads="1"/>
          </p:cNvSpPr>
          <p:nvPr/>
        </p:nvSpPr>
        <p:spPr bwMode="auto">
          <a:xfrm>
            <a:off x="2744787" y="2851151"/>
            <a:ext cx="22860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</a:pPr>
            <a:r>
              <a:rPr lang="en-US" sz="20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Branch 1.2.2. -&gt;</a:t>
            </a:r>
          </a:p>
        </p:txBody>
      </p:sp>
      <p:sp>
        <p:nvSpPr>
          <p:cNvPr id="645148" name="Text Box 28"/>
          <p:cNvSpPr txBox="1">
            <a:spLocks noChangeArrowheads="1"/>
          </p:cNvSpPr>
          <p:nvPr/>
        </p:nvSpPr>
        <p:spPr bwMode="auto">
          <a:xfrm>
            <a:off x="2763837" y="5154613"/>
            <a:ext cx="22860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</a:pPr>
            <a:r>
              <a:rPr lang="en-US" sz="20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Branch 1.2.4. -&gt;</a:t>
            </a:r>
          </a:p>
        </p:txBody>
      </p:sp>
      <p:sp>
        <p:nvSpPr>
          <p:cNvPr id="645149" name="Text Box 29"/>
          <p:cNvSpPr txBox="1">
            <a:spLocks noChangeArrowheads="1"/>
          </p:cNvSpPr>
          <p:nvPr/>
        </p:nvSpPr>
        <p:spPr bwMode="auto">
          <a:xfrm>
            <a:off x="9420112" y="3048000"/>
            <a:ext cx="191770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Main </a:t>
            </a:r>
            <a:r>
              <a:rPr lang="en-US" sz="20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trunk</a:t>
            </a:r>
            <a:endParaRPr lang="en-US" sz="2000" b="1" dirty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charset="0"/>
            </a:endParaRPr>
          </a:p>
          <a:p>
            <a:r>
              <a:rPr lang="en-US" sz="20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(remote master)</a:t>
            </a:r>
          </a:p>
        </p:txBody>
      </p:sp>
      <p:sp>
        <p:nvSpPr>
          <p:cNvPr id="31" name="Line 25"/>
          <p:cNvSpPr>
            <a:spLocks noChangeShapeType="1"/>
          </p:cNvSpPr>
          <p:nvPr/>
        </p:nvSpPr>
        <p:spPr bwMode="auto">
          <a:xfrm flipH="1">
            <a:off x="9250361" y="2438401"/>
            <a:ext cx="0" cy="1447799"/>
          </a:xfrm>
          <a:prstGeom prst="line">
            <a:avLst/>
          </a:prstGeom>
          <a:noFill/>
          <a:ln w="9525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bg-BG"/>
          </a:p>
        </p:txBody>
      </p:sp>
      <p:sp>
        <p:nvSpPr>
          <p:cNvPr id="32" name="Rectangle 8"/>
          <p:cNvSpPr>
            <a:spLocks noChangeArrowheads="1"/>
          </p:cNvSpPr>
          <p:nvPr/>
        </p:nvSpPr>
        <p:spPr bwMode="auto">
          <a:xfrm>
            <a:off x="8656637" y="3874325"/>
            <a:ext cx="1066800" cy="609600"/>
          </a:xfrm>
          <a:prstGeom prst="rect">
            <a:avLst/>
          </a:prstGeom>
          <a:solidFill>
            <a:schemeClr val="tx1">
              <a:lumMod val="65000"/>
            </a:schemeClr>
          </a:solidFill>
          <a:ln w="9525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1.5</a:t>
            </a:r>
          </a:p>
        </p:txBody>
      </p:sp>
      <p:sp>
        <p:nvSpPr>
          <p:cNvPr id="33" name="Line 11"/>
          <p:cNvSpPr>
            <a:spLocks noChangeShapeType="1"/>
          </p:cNvSpPr>
          <p:nvPr/>
        </p:nvSpPr>
        <p:spPr bwMode="auto">
          <a:xfrm flipV="1">
            <a:off x="8307387" y="4191000"/>
            <a:ext cx="349250" cy="3958"/>
          </a:xfrm>
          <a:prstGeom prst="line">
            <a:avLst/>
          </a:prstGeom>
          <a:noFill/>
          <a:ln w="9525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bg-BG"/>
          </a:p>
        </p:txBody>
      </p:sp>
      <p:pic>
        <p:nvPicPr>
          <p:cNvPr id="35" name="Picture 3" descr="BD18200_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8612" y="3733801"/>
            <a:ext cx="1079500" cy="1069975"/>
          </a:xfrm>
          <a:prstGeom prst="rect">
            <a:avLst/>
          </a:prstGeom>
          <a:noFill/>
        </p:spPr>
      </p:pic>
      <p:sp>
        <p:nvSpPr>
          <p:cNvPr id="36" name="Text Box 4"/>
          <p:cNvSpPr txBox="1">
            <a:spLocks noChangeArrowheads="1"/>
          </p:cNvSpPr>
          <p:nvPr/>
        </p:nvSpPr>
        <p:spPr bwMode="auto">
          <a:xfrm>
            <a:off x="1661166" y="4038601"/>
            <a:ext cx="917574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1" hangingPunct="1">
              <a:lnSpc>
                <a:spcPct val="100000"/>
              </a:lnSpc>
              <a:spcBef>
                <a:spcPct val="50000"/>
              </a:spcBef>
            </a:pPr>
            <a:r>
              <a:rPr lang="en-US" sz="1800" b="1" dirty="0">
                <a:solidFill>
                  <a:schemeClr val="bg1"/>
                </a:solidFill>
                <a:cs typeface="Arial" charset="0"/>
              </a:rPr>
              <a:t>File A</a:t>
            </a:r>
            <a:endParaRPr lang="en-US" sz="1800" b="1" noProof="1">
              <a:solidFill>
                <a:schemeClr val="bg1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752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55812" y="5401430"/>
            <a:ext cx="8077200" cy="820600"/>
          </a:xfrm>
        </p:spPr>
        <p:txBody>
          <a:bodyPr/>
          <a:lstStyle/>
          <a:p>
            <a:r>
              <a:rPr lang="en-US" dirty="0" smtClean="0"/>
              <a:t>Working with Git</a:t>
            </a:r>
            <a:endParaRPr lang="en-US" dirty="0"/>
          </a:p>
        </p:txBody>
      </p:sp>
      <p:pic>
        <p:nvPicPr>
          <p:cNvPr id="2050" name="Picture 2" descr="http://jonathanmh.com/wp-content/uploads/2012/10/git_logo-1024x48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6812" y="1502392"/>
            <a:ext cx="7315200" cy="3429000"/>
          </a:xfrm>
          <a:prstGeom prst="roundRect">
            <a:avLst>
              <a:gd name="adj" fmla="val 4822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911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</a:rPr>
              <a:t>Git</a:t>
            </a:r>
          </a:p>
          <a:p>
            <a:pPr lvl="1"/>
            <a:r>
              <a:rPr lang="en-US" dirty="0" smtClean="0"/>
              <a:t>Distributed source-control system</a:t>
            </a:r>
          </a:p>
          <a:p>
            <a:pPr lvl="1"/>
            <a:r>
              <a:rPr lang="en-US" dirty="0" smtClean="0"/>
              <a:t>Work with local and remote repositories</a:t>
            </a:r>
          </a:p>
          <a:p>
            <a:pPr lvl="1"/>
            <a:r>
              <a:rPr lang="en-US" dirty="0" smtClean="0"/>
              <a:t>Git bash – command line interface for Git</a:t>
            </a:r>
          </a:p>
          <a:p>
            <a:pPr lvl="1"/>
            <a:r>
              <a:rPr lang="en-US" dirty="0" smtClean="0"/>
              <a:t>Free, open-source</a:t>
            </a:r>
          </a:p>
          <a:p>
            <a:pPr lvl="1"/>
            <a:r>
              <a:rPr lang="en-US" dirty="0" smtClean="0"/>
              <a:t>Has Windows version (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msysGit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>
                <a:hlinkClick r:id="rId2"/>
              </a:rPr>
              <a:t>http://msysgit.github.io</a:t>
            </a:r>
            <a:endParaRPr lang="en-US" dirty="0" smtClean="0"/>
          </a:p>
          <a:p>
            <a:pPr lvl="2"/>
            <a:r>
              <a:rPr lang="en-US" dirty="0">
                <a:hlinkClick r:id="rId3"/>
              </a:rPr>
              <a:t>https://www.atlassian.com/git/tutorials/setting-up-a-repository</a:t>
            </a: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Git?</a:t>
            </a:r>
            <a:endParaRPr lang="en-US" dirty="0"/>
          </a:p>
        </p:txBody>
      </p:sp>
      <p:pic>
        <p:nvPicPr>
          <p:cNvPr id="3074" name="Picture 2" descr="https://www.tradebit.com/usr/dvms/pub/9002/172747194_git-logo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3812" y="1752600"/>
            <a:ext cx="2146268" cy="4157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0379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effectLst/>
              </a:rPr>
              <a:t>msysGit </a:t>
            </a:r>
            <a:r>
              <a:rPr lang="en-US" dirty="0" smtClean="0"/>
              <a:t>Installation on Windows</a:t>
            </a:r>
          </a:p>
          <a:p>
            <a:pPr lvl="1"/>
            <a:r>
              <a:rPr lang="en-US" dirty="0" smtClean="0"/>
              <a:t>Download Git for Windows from: </a:t>
            </a:r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://msysgit.github.io</a:t>
            </a:r>
            <a:endParaRPr lang="en-US" dirty="0"/>
          </a:p>
          <a:p>
            <a:pPr lvl="1"/>
            <a:r>
              <a:rPr lang="en-US" dirty="0" smtClean="0"/>
              <a:t>“Next</a:t>
            </a:r>
            <a:r>
              <a:rPr lang="en-US" dirty="0"/>
              <a:t>, </a:t>
            </a:r>
            <a:r>
              <a:rPr lang="en-US" dirty="0" smtClean="0"/>
              <a:t>Next</a:t>
            </a:r>
            <a:r>
              <a:rPr lang="en-US" dirty="0"/>
              <a:t>, </a:t>
            </a:r>
            <a:r>
              <a:rPr lang="en-US" dirty="0" smtClean="0"/>
              <a:t>Next</a:t>
            </a:r>
            <a:r>
              <a:rPr lang="en-US" dirty="0"/>
              <a:t>” does the trick</a:t>
            </a:r>
          </a:p>
          <a:p>
            <a:pPr lvl="1"/>
            <a:r>
              <a:rPr lang="en-US" dirty="0" smtClean="0"/>
              <a:t>Options to select (they should be selected by default)</a:t>
            </a:r>
          </a:p>
          <a:p>
            <a:pPr lvl="2"/>
            <a:r>
              <a:rPr lang="en-US" dirty="0" smtClean="0"/>
              <a:t>“Use Git Bash only”</a:t>
            </a:r>
          </a:p>
          <a:p>
            <a:pPr lvl="2"/>
            <a:r>
              <a:rPr lang="en-US" dirty="0" smtClean="0"/>
              <a:t>“Checkout Windows-style, commit Unix-style endings”</a:t>
            </a:r>
          </a:p>
          <a:p>
            <a:r>
              <a:rPr lang="en-US" dirty="0" smtClean="0"/>
              <a:t>Git installation on Linux: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Installing Git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063625" y="5882570"/>
            <a:ext cx="10058398" cy="47705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lvl="2"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sudo apt-get install git</a:t>
            </a:r>
            <a:endParaRPr lang="en-US" sz="2500" b="1" noProof="1">
              <a:solidFill>
                <a:schemeClr val="accent5">
                  <a:lumMod val="20000"/>
                  <a:lumOff val="8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4991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96529"/>
            <a:ext cx="11804822" cy="55703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Cloning </a:t>
            </a:r>
            <a:r>
              <a:rPr lang="en-US" dirty="0"/>
              <a:t>an existing </a:t>
            </a:r>
            <a:r>
              <a:rPr lang="en-US" noProof="1" smtClean="0"/>
              <a:t>Git</a:t>
            </a:r>
            <a:r>
              <a:rPr lang="en-US" dirty="0" smtClean="0"/>
              <a:t> repository</a:t>
            </a:r>
          </a:p>
          <a:p>
            <a:pPr>
              <a:lnSpc>
                <a:spcPct val="100000"/>
              </a:lnSpc>
            </a:pPr>
            <a:endParaRPr lang="en-US" sz="3600" noProof="1">
              <a:solidFill>
                <a:schemeClr val="accent5">
                  <a:lumMod val="20000"/>
                  <a:lumOff val="8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100000"/>
              </a:lnSpc>
            </a:pPr>
            <a:r>
              <a:rPr lang="en-US" dirty="0" smtClean="0"/>
              <a:t>Fetch and merge the latest changes from the remote repository</a:t>
            </a:r>
          </a:p>
          <a:p>
            <a:pPr>
              <a:lnSpc>
                <a:spcPct val="100000"/>
              </a:lnSpc>
            </a:pPr>
            <a:endParaRPr lang="en-US" sz="3600" dirty="0" smtClean="0"/>
          </a:p>
          <a:p>
            <a:pPr>
              <a:lnSpc>
                <a:spcPct val="100000"/>
              </a:lnSpc>
            </a:pPr>
            <a:r>
              <a:rPr lang="en-US" dirty="0" smtClean="0"/>
              <a:t>Preparing (adding / selecting) files for a commit</a:t>
            </a:r>
          </a:p>
          <a:p>
            <a:pPr>
              <a:lnSpc>
                <a:spcPct val="100000"/>
              </a:lnSpc>
            </a:pPr>
            <a:endParaRPr lang="en-US" sz="3600" dirty="0" smtClean="0"/>
          </a:p>
          <a:p>
            <a:pPr>
              <a:lnSpc>
                <a:spcPct val="100000"/>
              </a:lnSpc>
            </a:pPr>
            <a:r>
              <a:rPr lang="en-US" dirty="0" smtClean="0"/>
              <a:t>Committing to the local repository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</a:t>
            </a:r>
            <a:r>
              <a:rPr lang="en-US" noProof="1" smtClean="0"/>
              <a:t>Git</a:t>
            </a:r>
            <a:r>
              <a:rPr lang="en-US" dirty="0" smtClean="0"/>
              <a:t> Commands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065214" y="1856096"/>
            <a:ext cx="10058398" cy="47705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 clone [remote </a:t>
            </a:r>
            <a:r>
              <a:rPr lang="en-US" sz="2500" b="1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url]</a:t>
            </a:r>
            <a:endParaRPr lang="en-US" sz="25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065214" y="4606738"/>
            <a:ext cx="10058398" cy="47705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lvl="2"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 add [filename] </a:t>
            </a:r>
            <a:r>
              <a:rPr lang="en-US" sz="2500" b="1" noProof="1">
                <a:cs typeface="Consolas" panose="020B0609020204030204" pitchFamily="49" charset="0"/>
              </a:rPr>
              <a:t>("</a:t>
            </a:r>
            <a:r>
              <a:rPr lang="en-US" sz="2500" b="1" noProof="1">
                <a:latin typeface="Consolas" panose="020B0609020204030204" pitchFamily="49" charset="0"/>
                <a:cs typeface="Consolas" panose="020B0609020204030204" pitchFamily="49" charset="0"/>
              </a:rPr>
              <a:t>git add .</a:t>
            </a:r>
            <a:r>
              <a:rPr lang="en-US" sz="2500" b="1" noProof="1">
                <a:cs typeface="Consolas" panose="020B0609020204030204" pitchFamily="49" charset="0"/>
              </a:rPr>
              <a:t>" </a:t>
            </a:r>
            <a:r>
              <a:rPr lang="en-US" sz="2500" b="1" dirty="0">
                <a:cs typeface="Consolas" panose="020B0609020204030204" pitchFamily="49" charset="0"/>
              </a:rPr>
              <a:t>adds everything</a:t>
            </a:r>
            <a:r>
              <a:rPr lang="en-US" sz="2500" b="1" dirty="0" smtClean="0">
                <a:cs typeface="Consolas" panose="020B0609020204030204" pitchFamily="49" charset="0"/>
              </a:rPr>
              <a:t>)</a:t>
            </a:r>
            <a:endParaRPr lang="en-US" sz="25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1063625" y="5929434"/>
            <a:ext cx="10058398" cy="47705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lvl="2"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 commit –m "[your message here]"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065212" y="3235138"/>
            <a:ext cx="10058398" cy="47705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lvl="2"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 pull</a:t>
            </a:r>
            <a:endParaRPr lang="en-US" sz="25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1821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Check the status of your local repository (see the local changes)</a:t>
            </a:r>
          </a:p>
          <a:p>
            <a:pPr>
              <a:lnSpc>
                <a:spcPct val="100000"/>
              </a:lnSpc>
            </a:pPr>
            <a:endParaRPr lang="en-US" dirty="0" smtClean="0"/>
          </a:p>
          <a:p>
            <a:pPr>
              <a:lnSpc>
                <a:spcPct val="100000"/>
              </a:lnSpc>
            </a:pPr>
            <a:r>
              <a:rPr lang="en-US" dirty="0" smtClean="0"/>
              <a:t>Creating a new local repository (in the current directory)</a:t>
            </a:r>
            <a:endParaRPr lang="en-US" dirty="0"/>
          </a:p>
          <a:p>
            <a:pPr>
              <a:lnSpc>
                <a:spcPct val="100000"/>
              </a:lnSpc>
            </a:pPr>
            <a:endParaRPr lang="en-US" dirty="0" smtClean="0"/>
          </a:p>
          <a:p>
            <a:pPr>
              <a:lnSpc>
                <a:spcPct val="100000"/>
              </a:lnSpc>
            </a:pPr>
            <a:r>
              <a:rPr lang="en-US" dirty="0" smtClean="0"/>
              <a:t>Creating a remote (assign a short name for remote </a:t>
            </a:r>
            <a:r>
              <a:rPr lang="en-US" noProof="1" smtClean="0"/>
              <a:t>Git</a:t>
            </a:r>
            <a:r>
              <a:rPr lang="en-US" dirty="0" smtClean="0"/>
              <a:t> URL)</a:t>
            </a:r>
          </a:p>
          <a:p>
            <a:pPr>
              <a:lnSpc>
                <a:spcPct val="100000"/>
              </a:lnSpc>
            </a:pPr>
            <a:endParaRPr lang="en-US" sz="3000" noProof="1">
              <a:solidFill>
                <a:schemeClr val="accent5">
                  <a:lumMod val="20000"/>
                  <a:lumOff val="8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100000"/>
              </a:lnSpc>
            </a:pPr>
            <a:r>
              <a:rPr lang="en-US" dirty="0" smtClean="0"/>
              <a:t>Pushing to a remote (send changes to the remote repository)</a:t>
            </a:r>
            <a:endParaRPr lang="en-US" sz="2800" noProof="1">
              <a:solidFill>
                <a:schemeClr val="accent5">
                  <a:lumMod val="20000"/>
                  <a:lumOff val="8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</a:t>
            </a:r>
            <a:r>
              <a:rPr lang="en-US" noProof="1"/>
              <a:t>Git</a:t>
            </a:r>
            <a:r>
              <a:rPr lang="en-US" dirty="0"/>
              <a:t> </a:t>
            </a:r>
            <a:r>
              <a:rPr lang="en-US" dirty="0" smtClean="0"/>
              <a:t>Commands (2)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063625" y="4560106"/>
            <a:ext cx="10058398" cy="47705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 remote add [remote name] [remote url]</a:t>
            </a:r>
            <a:endParaRPr lang="en-US" sz="25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065212" y="5869154"/>
            <a:ext cx="10058398" cy="47705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 push [remote name] [local name]</a:t>
            </a:r>
            <a:endParaRPr lang="en-US" sz="25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065212" y="3222008"/>
            <a:ext cx="10058398" cy="47705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 init</a:t>
            </a:r>
            <a:endParaRPr lang="en-US" sz="25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063625" y="1874517"/>
            <a:ext cx="10058398" cy="47705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 </a:t>
            </a:r>
            <a:r>
              <a:rPr lang="en-US" sz="2500" b="1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status</a:t>
            </a:r>
            <a:endParaRPr lang="en-US" sz="25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8935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Git: Example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89012" y="1323231"/>
            <a:ext cx="10058398" cy="500136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mkdir work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cd work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git clone https://</a:t>
            </a:r>
            <a:r>
              <a:rPr lang="en-US" sz="2200" b="1" noProof="1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github.com/SoftUni/test.git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dir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cd test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dir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git status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(edit some file)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git status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git add .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git commit -m "changes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git push</a:t>
            </a: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8359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32012" y="1541600"/>
            <a:ext cx="7924800" cy="820600"/>
          </a:xfrm>
        </p:spPr>
        <p:txBody>
          <a:bodyPr/>
          <a:lstStyle/>
          <a:p>
            <a:r>
              <a:rPr lang="en-US" dirty="0" smtClean="0"/>
              <a:t>Using Git Bash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32012" y="2555080"/>
            <a:ext cx="7924800" cy="719034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99012" y="3552826"/>
            <a:ext cx="2538674" cy="25431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50" name="Picture 2" descr="http://msysgit.github.com/img/git-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5412" y="3200400"/>
            <a:ext cx="12573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msysgit.github.com/img/msysgit-log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1312" y="3200400"/>
            <a:ext cx="20955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0504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 smtClean="0"/>
              <a:t>TortoiseGit</a:t>
            </a:r>
            <a:endParaRPr lang="en-US" noProof="1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8012" y="5754968"/>
            <a:ext cx="10972800" cy="692873"/>
          </a:xfrm>
        </p:spPr>
        <p:txBody>
          <a:bodyPr/>
          <a:lstStyle/>
          <a:p>
            <a:r>
              <a:rPr lang="en-US" dirty="0" smtClean="0"/>
              <a:t>Using the Windows GUI </a:t>
            </a:r>
            <a:r>
              <a:rPr lang="en-US" noProof="1" smtClean="0"/>
              <a:t>Git</a:t>
            </a:r>
            <a:r>
              <a:rPr lang="en-US" dirty="0" smtClean="0"/>
              <a:t> Client – Live Demo</a:t>
            </a:r>
            <a:endParaRPr lang="en-US" dirty="0"/>
          </a:p>
        </p:txBody>
      </p:sp>
      <p:pic>
        <p:nvPicPr>
          <p:cNvPr id="4098" name="Picture 2" descr="http://www.kodteyner.com/wp-content/uploads/sf-logo-300x22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069484" y="1060966"/>
            <a:ext cx="5691928" cy="3491050"/>
          </a:xfrm>
          <a:prstGeom prst="roundRect">
            <a:avLst>
              <a:gd name="adj" fmla="val 1811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6760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588803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066800"/>
            <a:ext cx="11804821" cy="5570355"/>
          </a:xfrm>
          <a:noFill/>
          <a:ln/>
          <a:effectLst/>
        </p:spPr>
        <p:txBody>
          <a:bodyPr/>
          <a:lstStyle/>
          <a:p>
            <a:r>
              <a:rPr lang="en-US" dirty="0"/>
              <a:t>Constantly used in software engineering</a:t>
            </a:r>
            <a:endParaRPr lang="bg-BG" dirty="0"/>
          </a:p>
          <a:p>
            <a:pPr lvl="1"/>
            <a:r>
              <a:rPr lang="en-US" dirty="0"/>
              <a:t>During </a:t>
            </a:r>
            <a:r>
              <a:rPr lang="en-US" dirty="0" smtClean="0"/>
              <a:t>the software </a:t>
            </a:r>
            <a:r>
              <a:rPr lang="en-US" dirty="0"/>
              <a:t>development</a:t>
            </a:r>
            <a:endParaRPr lang="bg-BG" dirty="0"/>
          </a:p>
          <a:p>
            <a:pPr lvl="1"/>
            <a:r>
              <a:rPr lang="en-US" dirty="0" smtClean="0"/>
              <a:t>While </a:t>
            </a:r>
            <a:r>
              <a:rPr lang="en-US" dirty="0"/>
              <a:t>working with documents</a:t>
            </a:r>
            <a:endParaRPr lang="bg-BG" dirty="0"/>
          </a:p>
          <a:p>
            <a:r>
              <a:rPr lang="en-US" dirty="0" smtClean="0"/>
              <a:t>Changes are identified with an increment of 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version number</a:t>
            </a:r>
          </a:p>
          <a:p>
            <a:pPr lvl="1"/>
            <a:r>
              <a:rPr lang="en-US" dirty="0" smtClean="0"/>
              <a:t>for </a:t>
            </a:r>
            <a:r>
              <a:rPr lang="en-US" dirty="0"/>
              <a:t>example</a:t>
            </a:r>
            <a:r>
              <a:rPr lang="bg-BG" dirty="0"/>
              <a:t> 1.0, 2.0, 2.17</a:t>
            </a:r>
            <a:endParaRPr lang="en-US" dirty="0"/>
          </a:p>
          <a:p>
            <a:r>
              <a:rPr lang="en-US" dirty="0"/>
              <a:t>Version numbers are </a:t>
            </a:r>
            <a:r>
              <a:rPr lang="en-US" dirty="0" smtClean="0"/>
              <a:t>historically linked</a:t>
            </a:r>
            <a:br>
              <a:rPr lang="en-US" dirty="0" smtClean="0"/>
            </a:br>
            <a:r>
              <a:rPr lang="en-US" dirty="0" smtClean="0"/>
              <a:t>with </a:t>
            </a:r>
            <a:r>
              <a:rPr lang="en-US" dirty="0"/>
              <a:t>the person who created </a:t>
            </a:r>
            <a:r>
              <a:rPr lang="en-US" dirty="0" smtClean="0"/>
              <a:t>them</a:t>
            </a:r>
          </a:p>
          <a:p>
            <a:pPr lvl="1"/>
            <a:r>
              <a:rPr lang="en-US" dirty="0" smtClean="0"/>
              <a:t>Full change logs are kept</a:t>
            </a:r>
            <a:endParaRPr lang="en-US" dirty="0"/>
          </a:p>
        </p:txBody>
      </p:sp>
      <p:sp>
        <p:nvSpPr>
          <p:cNvPr id="58880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Version </a:t>
            </a:r>
            <a:r>
              <a:rPr lang="en-US" dirty="0" smtClean="0"/>
              <a:t>Control (Revision Control)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3527" y="4953000"/>
            <a:ext cx="3917285" cy="1428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804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79612" y="3674097"/>
            <a:ext cx="8229600" cy="1355105"/>
          </a:xfrm>
        </p:spPr>
        <p:txBody>
          <a:bodyPr/>
          <a:lstStyle/>
          <a:p>
            <a:pPr>
              <a:lnSpc>
                <a:spcPts val="5000"/>
              </a:lnSpc>
            </a:pPr>
            <a:r>
              <a:rPr lang="en-US" dirty="0" smtClean="0"/>
              <a:t>Project Hosting and Team Collaboration Sites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32012" y="5145880"/>
            <a:ext cx="7924800" cy="1365365"/>
          </a:xfrm>
        </p:spPr>
        <p:txBody>
          <a:bodyPr/>
          <a:lstStyle/>
          <a:p>
            <a:r>
              <a:rPr lang="en-US" dirty="0" smtClean="0"/>
              <a:t>GitHub, </a:t>
            </a:r>
            <a:r>
              <a:rPr lang="en-US" dirty="0" err="1" smtClean="0"/>
              <a:t>SourceForge</a:t>
            </a:r>
            <a:r>
              <a:rPr lang="en-US" dirty="0" smtClean="0"/>
              <a:t>, Google Code, CodePlex, Project Locker</a:t>
            </a:r>
            <a:endParaRPr lang="en-US" dirty="0"/>
          </a:p>
        </p:txBody>
      </p:sp>
      <p:pic>
        <p:nvPicPr>
          <p:cNvPr id="7170" name="Picture 2" descr="http://ik.my/blog/wp-content/uploads/2009/04/web_hosting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0412" y="685800"/>
            <a:ext cx="3200400" cy="2400300"/>
          </a:xfrm>
          <a:prstGeom prst="roundRect">
            <a:avLst>
              <a:gd name="adj" fmla="val 3435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879606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GitHub</a:t>
            </a:r>
            <a:r>
              <a:rPr lang="en-US" dirty="0" smtClean="0"/>
              <a:t> –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github.com</a:t>
            </a:r>
            <a:endParaRPr lang="en-US" dirty="0" smtClean="0"/>
          </a:p>
          <a:p>
            <a:pPr lvl="1">
              <a:lnSpc>
                <a:spcPct val="100000"/>
              </a:lnSpc>
            </a:pPr>
            <a:r>
              <a:rPr lang="en-US" dirty="0" smtClean="0"/>
              <a:t>The #1 project hosting site in the world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Free for open-source projects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Paid plans for private projects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GitHub provides own Windows client</a:t>
            </a:r>
          </a:p>
          <a:p>
            <a:pPr lvl="1">
              <a:lnSpc>
                <a:spcPct val="100000"/>
              </a:lnSpc>
            </a:pPr>
            <a:r>
              <a:rPr lang="en-US" sz="2800" dirty="0"/>
              <a:t>GitHub for Windows</a:t>
            </a:r>
          </a:p>
          <a:p>
            <a:pPr lvl="1">
              <a:lnSpc>
                <a:spcPct val="100000"/>
              </a:lnSpc>
            </a:pPr>
            <a:r>
              <a:rPr lang="en-US" sz="2800" dirty="0">
                <a:hlinkClick r:id="rId3"/>
              </a:rPr>
              <a:t>http://windows.github.com</a:t>
            </a:r>
            <a:endParaRPr lang="en-US" sz="2800" dirty="0"/>
          </a:p>
          <a:p>
            <a:pPr lvl="1">
              <a:lnSpc>
                <a:spcPct val="100000"/>
              </a:lnSpc>
            </a:pPr>
            <a:r>
              <a:rPr lang="en-US" sz="2800" dirty="0"/>
              <a:t>Dramatically simplifies Git</a:t>
            </a:r>
          </a:p>
          <a:p>
            <a:pPr lvl="1">
              <a:lnSpc>
                <a:spcPct val="100000"/>
              </a:lnSpc>
            </a:pPr>
            <a:r>
              <a:rPr lang="en-US" sz="2800" dirty="0" smtClean="0"/>
              <a:t>For beginners only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Hosting Sites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2855" y="4038600"/>
            <a:ext cx="3962399" cy="2262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565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Google Code </a:t>
            </a:r>
            <a:r>
              <a:rPr lang="en-US" dirty="0" smtClean="0"/>
              <a:t>– </a:t>
            </a:r>
            <a:r>
              <a:rPr lang="en-US" dirty="0" smtClean="0">
                <a:hlinkClick r:id="rId2"/>
              </a:rPr>
              <a:t>http://code.google.com/projecthosting/</a:t>
            </a:r>
            <a:endParaRPr lang="en-US" dirty="0" smtClean="0"/>
          </a:p>
          <a:p>
            <a:pPr lvl="1">
              <a:lnSpc>
                <a:spcPct val="100000"/>
              </a:lnSpc>
            </a:pPr>
            <a:r>
              <a:rPr lang="en-US" sz="2800" dirty="0"/>
              <a:t>Source control (SVN), file release, wiki, tracker</a:t>
            </a:r>
          </a:p>
          <a:p>
            <a:pPr lvl="2">
              <a:lnSpc>
                <a:spcPct val="100000"/>
              </a:lnSpc>
            </a:pPr>
            <a:r>
              <a:rPr lang="en-US" sz="2600" dirty="0"/>
              <a:t>Very simple, basic functions only, not feature-rich</a:t>
            </a:r>
          </a:p>
          <a:p>
            <a:pPr lvl="1">
              <a:lnSpc>
                <a:spcPct val="100000"/>
              </a:lnSpc>
            </a:pPr>
            <a:r>
              <a:rPr lang="en-US" sz="2800" dirty="0"/>
              <a:t>Free, all projects are public and open source</a:t>
            </a:r>
          </a:p>
          <a:p>
            <a:pPr lvl="1">
              <a:lnSpc>
                <a:spcPct val="100000"/>
              </a:lnSpc>
            </a:pPr>
            <a:r>
              <a:rPr lang="en-US" sz="2800" dirty="0"/>
              <a:t>1-minute signup, without heavy approval </a:t>
            </a:r>
            <a:r>
              <a:rPr lang="en-US" sz="2800" dirty="0" smtClean="0"/>
              <a:t>process</a:t>
            </a:r>
          </a:p>
          <a:p>
            <a:pPr>
              <a:lnSpc>
                <a:spcPct val="100000"/>
              </a:lnSpc>
            </a:pPr>
            <a:r>
              <a:rPr lang="en-US" noProof="1" smtClean="0">
                <a:solidFill>
                  <a:schemeClr val="tx2">
                    <a:lumMod val="75000"/>
                  </a:schemeClr>
                </a:solidFill>
              </a:rPr>
              <a:t>SourceForge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– </a:t>
            </a:r>
            <a:r>
              <a:rPr lang="en-US" dirty="0">
                <a:hlinkClick r:id="rId3"/>
              </a:rPr>
              <a:t>http://www.sourceforge.net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sz="2800" dirty="0"/>
              <a:t>Source control (SVN, Git, …), web hosting, tracker, wiki, blog, mailing lists, file release, statistics, etc.</a:t>
            </a:r>
          </a:p>
          <a:p>
            <a:pPr lvl="1">
              <a:lnSpc>
                <a:spcPct val="100000"/>
              </a:lnSpc>
            </a:pPr>
            <a:r>
              <a:rPr lang="en-US" sz="2800" dirty="0"/>
              <a:t>Free, all projects are public and open </a:t>
            </a:r>
            <a:r>
              <a:rPr lang="en-US" sz="2800" dirty="0" smtClean="0"/>
              <a:t>source</a:t>
            </a:r>
            <a:endParaRPr lang="en-US" sz="2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Hosting Sites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5789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CodePlex</a:t>
            </a:r>
            <a:r>
              <a:rPr lang="en-US" dirty="0" smtClean="0"/>
              <a:t> – </a:t>
            </a:r>
            <a:r>
              <a:rPr lang="en-US" dirty="0" smtClean="0">
                <a:hlinkClick r:id="rId2"/>
              </a:rPr>
              <a:t>http://www.codeplex.com</a:t>
            </a:r>
            <a:endParaRPr lang="en-US" dirty="0" smtClean="0"/>
          </a:p>
          <a:p>
            <a:pPr lvl="1">
              <a:lnSpc>
                <a:spcPct val="100000"/>
              </a:lnSpc>
            </a:pPr>
            <a:r>
              <a:rPr lang="en-US" sz="2800" dirty="0"/>
              <a:t>Microsoft's open source projects site</a:t>
            </a:r>
          </a:p>
          <a:p>
            <a:pPr lvl="1">
              <a:lnSpc>
                <a:spcPct val="100000"/>
              </a:lnSpc>
            </a:pPr>
            <a:r>
              <a:rPr lang="en-US" sz="2800" dirty="0"/>
              <a:t>Team Foundation Server (TFS) infrastructure</a:t>
            </a:r>
          </a:p>
          <a:p>
            <a:pPr lvl="1">
              <a:lnSpc>
                <a:spcPct val="100000"/>
              </a:lnSpc>
            </a:pPr>
            <a:r>
              <a:rPr lang="en-US" sz="2800" dirty="0"/>
              <a:t>Source control (TFS), issue tracker, downloads, discussions, wiki, etc.</a:t>
            </a:r>
          </a:p>
          <a:p>
            <a:pPr lvl="1">
              <a:lnSpc>
                <a:spcPct val="100000"/>
              </a:lnSpc>
            </a:pPr>
            <a:r>
              <a:rPr lang="en-US" sz="2800" dirty="0"/>
              <a:t>Free, all projects are public and open source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Project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Locker</a:t>
            </a:r>
            <a:r>
              <a:rPr lang="en-US" dirty="0" smtClean="0"/>
              <a:t> – </a:t>
            </a:r>
            <a:r>
              <a:rPr lang="en-US" dirty="0" smtClean="0">
                <a:hlinkClick r:id="rId3"/>
              </a:rPr>
              <a:t>http://www.projectlocker.com</a:t>
            </a:r>
            <a:endParaRPr lang="en-US" dirty="0" smtClean="0"/>
          </a:p>
          <a:p>
            <a:pPr marL="574675" lvl="2" indent="-282575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dirty="0" smtClean="0"/>
              <a:t>Source control (SVN), TRAC, CI system, wiki, etc.</a:t>
            </a:r>
          </a:p>
          <a:p>
            <a:pPr marL="574675" lvl="2" indent="-282575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dirty="0" smtClean="0"/>
              <a:t>Private projects (not open source)</a:t>
            </a:r>
          </a:p>
          <a:p>
            <a:pPr marL="574675" lvl="2" indent="-282575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dirty="0" smtClean="0"/>
              <a:t>Free and paid editions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Hosting Sites (2)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6281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Assembla</a:t>
            </a:r>
            <a:r>
              <a:rPr lang="en-US" dirty="0" smtClean="0"/>
              <a:t> – </a:t>
            </a:r>
            <a:r>
              <a:rPr lang="en-US" dirty="0" smtClean="0">
                <a:hlinkClick r:id="rId2"/>
              </a:rPr>
              <a:t>http://www.assembla.com</a:t>
            </a:r>
            <a:endParaRPr lang="en-US" dirty="0" smtClean="0"/>
          </a:p>
          <a:p>
            <a:pPr lvl="1">
              <a:lnSpc>
                <a:spcPct val="100000"/>
              </a:lnSpc>
            </a:pPr>
            <a:r>
              <a:rPr lang="en-US" dirty="0" smtClean="0"/>
              <a:t>Source control (SVN, Git), issue tracker, wiki, chats, files, messages, time tracking, etc.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Private / public projects, free and paid editions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Bitbucket</a:t>
            </a:r>
            <a:r>
              <a:rPr lang="en-US" dirty="0" smtClean="0"/>
              <a:t> – </a:t>
            </a:r>
            <a:r>
              <a:rPr lang="en-US" dirty="0" smtClean="0">
                <a:hlinkClick r:id="rId3"/>
              </a:rPr>
              <a:t>http://bitbucket.org</a:t>
            </a:r>
            <a:endParaRPr lang="en-US" dirty="0" smtClean="0"/>
          </a:p>
          <a:p>
            <a:pPr lvl="1">
              <a:lnSpc>
                <a:spcPct val="100000"/>
              </a:lnSpc>
            </a:pPr>
            <a:r>
              <a:rPr lang="en-US" dirty="0" smtClean="0"/>
              <a:t>Source control (Mercurial), issue tracker, wiki, management tools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Private projects, free and paid editions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Others: </a:t>
            </a:r>
            <a:r>
              <a:rPr lang="en-US" dirty="0" err="1" smtClean="0">
                <a:hlinkClick r:id="rId4"/>
              </a:rPr>
              <a:t>Unfuddle</a:t>
            </a:r>
            <a:r>
              <a:rPr lang="en-US" dirty="0" smtClean="0"/>
              <a:t>, </a:t>
            </a:r>
            <a:r>
              <a:rPr lang="en-US" dirty="0" smtClean="0">
                <a:hlinkClick r:id="rId5"/>
              </a:rPr>
              <a:t>XP-Dev</a:t>
            </a:r>
            <a:r>
              <a:rPr lang="en-US" dirty="0" smtClean="0"/>
              <a:t>, </a:t>
            </a:r>
            <a:r>
              <a:rPr lang="en-US" dirty="0" smtClean="0">
                <a:hlinkClick r:id="rId6"/>
              </a:rPr>
              <a:t>Beanstalk</a:t>
            </a: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Hosting Sites (3)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4822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2132012" y="1600200"/>
            <a:ext cx="7924800" cy="820600"/>
          </a:xfrm>
        </p:spPr>
        <p:txBody>
          <a:bodyPr/>
          <a:lstStyle/>
          <a:p>
            <a:r>
              <a:rPr lang="en-US" noProof="1" smtClean="0"/>
              <a:t>GitHub</a:t>
            </a:r>
            <a:endParaRPr lang="en-US" noProof="1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2132012" y="2514600"/>
            <a:ext cx="7924800" cy="719034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1026" name="Picture 2" descr="http://gregrickaby.com/wp-content/uploads/2012/03/github-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0326" y="3600450"/>
            <a:ext cx="5524500" cy="2190750"/>
          </a:xfrm>
          <a:prstGeom prst="roundRect">
            <a:avLst>
              <a:gd name="adj" fmla="val 176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8339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1099" y="1066800"/>
            <a:ext cx="10674984" cy="820600"/>
          </a:xfrm>
        </p:spPr>
        <p:txBody>
          <a:bodyPr/>
          <a:lstStyle/>
          <a:p>
            <a:r>
              <a:rPr lang="en-US" dirty="0" smtClean="0"/>
              <a:t>Git and GitHub: Exercise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760412" y="2167499"/>
            <a:ext cx="10644928" cy="4270775"/>
          </a:xfrm>
        </p:spPr>
        <p:txBody>
          <a:bodyPr/>
          <a:lstStyle/>
          <a:p>
            <a:pPr marL="742950" indent="-742950" algn="l">
              <a:buAutoNum type="arabicPeriod"/>
            </a:pPr>
            <a:r>
              <a:rPr lang="en-US" dirty="0" smtClean="0"/>
              <a:t>Checkout the Git repository:</a:t>
            </a:r>
          </a:p>
          <a:p>
            <a:r>
              <a:rPr lang="en-US" sz="3600" u="sng" dirty="0" smtClean="0">
                <a:solidFill>
                  <a:schemeClr val="tx2"/>
                </a:solidFill>
              </a:rPr>
              <a:t>https</a:t>
            </a:r>
            <a:r>
              <a:rPr lang="en-US" sz="3600" u="sng" dirty="0">
                <a:solidFill>
                  <a:schemeClr val="tx2"/>
                </a:solidFill>
              </a:rPr>
              <a:t>://github.com/SoftUni/test</a:t>
            </a:r>
            <a:endParaRPr lang="en-US" sz="3600" u="sng" dirty="0" smtClean="0">
              <a:solidFill>
                <a:schemeClr val="tx2"/>
              </a:solidFill>
            </a:endParaRPr>
          </a:p>
          <a:p>
            <a:pPr marL="742950" indent="-742950" algn="l">
              <a:buFont typeface="+mj-lt"/>
              <a:buAutoNum type="arabicPeriod" startAt="2"/>
            </a:pPr>
            <a:r>
              <a:rPr lang="en-US" dirty="0" smtClean="0"/>
              <a:t>Make some local changes (add / edit files) </a:t>
            </a:r>
          </a:p>
          <a:p>
            <a:pPr marL="742950" indent="-742950" algn="l">
              <a:buFont typeface="+mj-lt"/>
              <a:buAutoNum type="arabicPeriod" startAt="2"/>
            </a:pPr>
            <a:r>
              <a:rPr lang="en-US" dirty="0" smtClean="0"/>
              <a:t>Commit your changes locally</a:t>
            </a:r>
          </a:p>
          <a:p>
            <a:pPr marL="742950" indent="-742950" algn="l">
              <a:buFont typeface="+mj-lt"/>
              <a:buAutoNum type="arabicPeriod" startAt="2"/>
            </a:pPr>
            <a:r>
              <a:rPr lang="en-US" dirty="0" smtClean="0"/>
              <a:t>Push your changes to GitHub</a:t>
            </a:r>
          </a:p>
          <a:p>
            <a:pPr marL="742950" indent="-742950" algn="l">
              <a:buFont typeface="+mj-lt"/>
              <a:buAutoNum type="arabicPeriod" startAt="2"/>
            </a:pPr>
            <a:r>
              <a:rPr lang="en-US" dirty="0" smtClean="0"/>
              <a:t>Create a conflict and resolve 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1580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63552"/>
          </a:xfrm>
        </p:spPr>
        <p:txBody>
          <a:bodyPr/>
          <a:lstStyle/>
          <a:p>
            <a:r>
              <a:rPr lang="en-US" noProof="1">
                <a:hlinkClick r:id="rId3"/>
              </a:rPr>
              <a:t>https://softuni.bg/courses/teamwork-and-personal-skills/</a:t>
            </a:r>
            <a:endParaRPr lang="en-US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88815" y="117000"/>
            <a:ext cx="9531686" cy="1026000"/>
          </a:xfrm>
        </p:spPr>
        <p:txBody>
          <a:bodyPr>
            <a:normAutofit/>
          </a:bodyPr>
          <a:lstStyle/>
          <a:p>
            <a:r>
              <a:rPr lang="en-US" dirty="0" smtClean="0"/>
              <a:t>Source Control Systems</a:t>
            </a:r>
            <a:endParaRPr lang="en-US" dirty="0"/>
          </a:p>
        </p:txBody>
      </p:sp>
      <p:pic>
        <p:nvPicPr>
          <p:cNvPr id="4" name="Picture 3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0297" y="1424940"/>
            <a:ext cx="2203729" cy="784654"/>
          </a:xfrm>
          <a:prstGeom prst="roundRect">
            <a:avLst>
              <a:gd name="adj" fmla="val 3159"/>
            </a:avLst>
          </a:prstGeom>
          <a:effectLst>
            <a:outerShdw blurRad="50800" dist="50800" dir="54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5612" y="1424940"/>
            <a:ext cx="1710402" cy="784860"/>
          </a:xfrm>
          <a:prstGeom prst="roundRect">
            <a:avLst>
              <a:gd name="adj" fmla="val 3159"/>
            </a:avLst>
          </a:prstGeom>
        </p:spPr>
      </p:pic>
      <p:pic>
        <p:nvPicPr>
          <p:cNvPr id="6" name="Picture 5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92052" y="1424940"/>
            <a:ext cx="2372207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7" name="Picture 6">
            <a:hlinkClick r:id="rId10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689561" y="1424940"/>
            <a:ext cx="1991815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8" name="Picture 7">
            <a:hlinkClick r:id="rId12"/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420064" y="1424940"/>
            <a:ext cx="2043459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11" name="Picture 10">
            <a:hlinkClick r:id="rId14"/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938" y="5463746"/>
            <a:ext cx="3096656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12" name="Picture 11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985011" y="5570496"/>
            <a:ext cx="2947601" cy="568632"/>
          </a:xfrm>
          <a:prstGeom prst="roundRect">
            <a:avLst>
              <a:gd name="adj" fmla="val 3159"/>
            </a:avLst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309535" y="5463746"/>
            <a:ext cx="1451877" cy="784654"/>
          </a:xfrm>
          <a:prstGeom prst="roundRect">
            <a:avLst>
              <a:gd name="adj" fmla="val 2953"/>
            </a:avLst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159214" y="5461225"/>
            <a:ext cx="2551399" cy="787175"/>
          </a:xfrm>
          <a:prstGeom prst="roundRect">
            <a:avLst>
              <a:gd name="adj" fmla="val 2953"/>
            </a:avLst>
          </a:prstGeom>
        </p:spPr>
      </p:pic>
    </p:spTree>
    <p:extLst>
      <p:ext uri="{BB962C8B-B14F-4D97-AF65-F5344CB8AC3E}">
        <p14:creationId xmlns:p14="http://schemas.microsoft.com/office/powerpoint/2010/main" val="3222891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License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This </a:t>
            </a:r>
            <a:r>
              <a:rPr lang="en-US" dirty="0" smtClean="0"/>
              <a:t>course (slides, examples, demos, videos, homework, etc.)</a:t>
            </a:r>
            <a:br>
              <a:rPr lang="en-US" dirty="0" smtClean="0"/>
            </a:br>
            <a:r>
              <a:rPr lang="en-US" dirty="0" smtClean="0"/>
              <a:t>is </a:t>
            </a:r>
            <a:r>
              <a:rPr lang="en-US" dirty="0"/>
              <a:t>licensed </a:t>
            </a:r>
            <a:r>
              <a:rPr lang="en-US" dirty="0" smtClean="0"/>
              <a:t>under </a:t>
            </a:r>
            <a:r>
              <a:rPr lang="en-US" dirty="0"/>
              <a:t>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4.0 International</a:t>
            </a:r>
            <a:r>
              <a:rPr lang="en-US" dirty="0"/>
              <a:t>" </a:t>
            </a:r>
            <a:r>
              <a:rPr lang="en-US" dirty="0" smtClean="0"/>
              <a:t>license</a:t>
            </a:r>
            <a:endParaRPr lang="bg-BG" dirty="0" smtClean="0"/>
          </a:p>
          <a:p>
            <a:endParaRPr lang="bg-BG" sz="2400" dirty="0"/>
          </a:p>
          <a:p>
            <a:endParaRPr lang="bg-BG" sz="2400" dirty="0" smtClean="0"/>
          </a:p>
          <a:p>
            <a:endParaRPr lang="bg-BG" sz="2400" dirty="0"/>
          </a:p>
          <a:p>
            <a:pPr>
              <a:spcBef>
                <a:spcPts val="1800"/>
              </a:spcBef>
            </a:pPr>
            <a:r>
              <a:rPr lang="en-US" sz="2400" dirty="0" smtClean="0"/>
              <a:t>Attribution: this work may contain portions from</a:t>
            </a:r>
          </a:p>
          <a:p>
            <a:pPr lvl="1"/>
            <a:r>
              <a:rPr lang="en-US" sz="2000" dirty="0" smtClean="0"/>
              <a:t>"</a:t>
            </a:r>
            <a:r>
              <a:rPr lang="en-US" sz="2000" dirty="0" smtClean="0">
                <a:hlinkClick r:id="rId4"/>
              </a:rPr>
              <a:t>Knowledge Sharing and Team Working</a:t>
            </a:r>
            <a:r>
              <a:rPr lang="en-US" sz="2000" dirty="0" smtClean="0"/>
              <a:t>" course by </a:t>
            </a:r>
            <a:r>
              <a:rPr lang="en-US" sz="2000" noProof="1" smtClean="0"/>
              <a:t>Telerik Academy</a:t>
            </a:r>
            <a:r>
              <a:rPr lang="en-US" sz="2000" dirty="0" smtClean="0"/>
              <a:t> under </a:t>
            </a:r>
            <a:r>
              <a:rPr lang="en-US" sz="2000" dirty="0" smtClean="0">
                <a:hlinkClick r:id="rId5"/>
              </a:rPr>
              <a:t>CC-BY-NC-SA</a:t>
            </a:r>
            <a:r>
              <a:rPr lang="en-US" sz="2000" dirty="0" smtClean="0"/>
              <a:t> 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78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7436" y="3253408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1124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Software University Foundation 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University </a:t>
            </a:r>
            <a:r>
              <a:rPr lang="en-US" dirty="0"/>
              <a:t>@ </a:t>
            </a:r>
            <a:r>
              <a:rPr lang="en-US" dirty="0" smtClean="0"/>
              <a:t>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</a:t>
            </a:r>
            <a:r>
              <a:rPr lang="en-US" dirty="0"/>
              <a:t>University @ </a:t>
            </a:r>
            <a:r>
              <a:rPr lang="en-US" dirty="0" smtClean="0"/>
              <a:t>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 smtClean="0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title="Software University">
            <a:hlinkClick r:id="rId4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59438" y="1594686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10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title="Software University Videos @ YouTube">
            <a:hlinkClick r:id="rId6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7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241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710659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066800"/>
            <a:ext cx="11804822" cy="5570355"/>
          </a:xfrm>
          <a:noFill/>
          <a:ln/>
          <a:effectLst/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Systems for version control keep a </a:t>
            </a:r>
            <a:r>
              <a:rPr lang="en-US" dirty="0" smtClean="0"/>
              <a:t>complete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change log </a:t>
            </a:r>
            <a:r>
              <a:rPr lang="en-US" dirty="0" smtClean="0"/>
              <a:t>(history)</a:t>
            </a:r>
            <a:endParaRPr lang="bg-BG" dirty="0"/>
          </a:p>
          <a:p>
            <a:pPr lvl="1">
              <a:lnSpc>
                <a:spcPct val="100000"/>
              </a:lnSpc>
            </a:pPr>
            <a:r>
              <a:rPr lang="en-US" dirty="0"/>
              <a:t>The date and hour of every </a:t>
            </a:r>
            <a:r>
              <a:rPr lang="en-US" dirty="0" smtClean="0"/>
              <a:t>change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The </a:t>
            </a:r>
            <a:r>
              <a:rPr lang="en-US" dirty="0"/>
              <a:t>user who made the </a:t>
            </a:r>
            <a:r>
              <a:rPr lang="en-US" dirty="0" smtClean="0"/>
              <a:t>change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The files changed + old and new version</a:t>
            </a:r>
            <a:endParaRPr lang="bg-BG" dirty="0"/>
          </a:p>
          <a:p>
            <a:pPr>
              <a:lnSpc>
                <a:spcPct val="100000"/>
              </a:lnSpc>
            </a:pPr>
            <a:r>
              <a:rPr lang="en-US" dirty="0"/>
              <a:t>Old versions can be retrieved, examined and compared </a:t>
            </a:r>
            <a:endParaRPr lang="bg-BG" dirty="0"/>
          </a:p>
          <a:p>
            <a:pPr>
              <a:lnSpc>
                <a:spcPct val="100000"/>
              </a:lnSpc>
            </a:pPr>
            <a:r>
              <a:rPr lang="en-US" dirty="0"/>
              <a:t>It is possible to return to an old version</a:t>
            </a:r>
            <a:r>
              <a:rPr lang="bg-BG" dirty="0"/>
              <a:t> (</a:t>
            </a:r>
            <a:r>
              <a:rPr lang="en-US" dirty="0"/>
              <a:t>revert)</a:t>
            </a:r>
            <a:endParaRPr lang="bg-BG" dirty="0"/>
          </a:p>
        </p:txBody>
      </p:sp>
      <p:sp>
        <p:nvSpPr>
          <p:cNvPr id="7106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Change Log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9812" y="5181600"/>
            <a:ext cx="5025971" cy="122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366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589827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066800"/>
            <a:ext cx="11804822" cy="5570355"/>
          </a:xfrm>
          <a:noFill/>
          <a:ln/>
          <a:effectLst/>
        </p:spPr>
        <p:txBody>
          <a:bodyPr>
            <a:normAutofit fontScale="92500" lnSpcReduction="10000"/>
          </a:bodyPr>
          <a:lstStyle/>
          <a:p>
            <a:r>
              <a:rPr lang="en-US" sz="3500" dirty="0" smtClean="0">
                <a:solidFill>
                  <a:schemeClr val="tx2">
                    <a:lumMod val="75000"/>
                  </a:schemeClr>
                </a:solidFill>
              </a:rPr>
              <a:t>Repository</a:t>
            </a:r>
            <a:r>
              <a:rPr lang="en-US" sz="35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3500" dirty="0" smtClean="0"/>
              <a:t>(source control repository)</a:t>
            </a:r>
            <a:endParaRPr lang="en-US" sz="35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lvl="1"/>
            <a:r>
              <a:rPr lang="en-US" dirty="0"/>
              <a:t>A server that stores the files (documents)</a:t>
            </a:r>
            <a:endParaRPr lang="bg-BG" dirty="0"/>
          </a:p>
          <a:p>
            <a:pPr lvl="1"/>
            <a:r>
              <a:rPr lang="en-US" dirty="0"/>
              <a:t>Keeps a change log</a:t>
            </a:r>
          </a:p>
          <a:p>
            <a:r>
              <a:rPr lang="en-US" sz="3500" dirty="0">
                <a:solidFill>
                  <a:schemeClr val="tx2">
                    <a:lumMod val="75000"/>
                  </a:schemeClr>
                </a:solidFill>
              </a:rPr>
              <a:t>Revision</a:t>
            </a:r>
            <a:r>
              <a:rPr lang="en-US" sz="3500" dirty="0"/>
              <a:t>, </a:t>
            </a:r>
            <a:r>
              <a:rPr lang="en-US" sz="3500" dirty="0" smtClean="0">
                <a:solidFill>
                  <a:schemeClr val="tx2">
                    <a:lumMod val="75000"/>
                  </a:schemeClr>
                </a:solidFill>
              </a:rPr>
              <a:t>Version</a:t>
            </a:r>
            <a:endParaRPr lang="en-US" sz="3500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en-US" dirty="0"/>
              <a:t>Individual version (state) of a document that is a result of multiple changes</a:t>
            </a:r>
            <a:endParaRPr lang="bg-BG" dirty="0"/>
          </a:p>
          <a:p>
            <a:r>
              <a:rPr lang="en-US" sz="3500" dirty="0" smtClean="0">
                <a:solidFill>
                  <a:schemeClr val="tx2">
                    <a:lumMod val="75000"/>
                  </a:schemeClr>
                </a:solidFill>
              </a:rPr>
              <a:t>Check-Out</a:t>
            </a:r>
            <a:r>
              <a:rPr lang="en-US" sz="3500" dirty="0" smtClean="0"/>
              <a:t>, </a:t>
            </a:r>
            <a:r>
              <a:rPr lang="en-US" sz="3500" dirty="0" smtClean="0">
                <a:solidFill>
                  <a:schemeClr val="tx2">
                    <a:lumMod val="75000"/>
                  </a:schemeClr>
                </a:solidFill>
              </a:rPr>
              <a:t>Clone</a:t>
            </a:r>
            <a:endParaRPr lang="en-US" sz="3500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en-US" dirty="0"/>
              <a:t>Retrieves a working copy of the files from </a:t>
            </a:r>
            <a:r>
              <a:rPr lang="en-US" dirty="0" smtClean="0"/>
              <a:t>a remote repository </a:t>
            </a:r>
            <a:r>
              <a:rPr lang="en-US" dirty="0"/>
              <a:t>into a local </a:t>
            </a:r>
            <a:r>
              <a:rPr lang="en-US" dirty="0" smtClean="0"/>
              <a:t>directory</a:t>
            </a:r>
            <a:endParaRPr lang="en-US" dirty="0"/>
          </a:p>
          <a:p>
            <a:pPr lvl="1"/>
            <a:r>
              <a:rPr lang="en-US" dirty="0"/>
              <a:t>It is possible to lock the files</a:t>
            </a:r>
          </a:p>
        </p:txBody>
      </p:sp>
      <p:sp>
        <p:nvSpPr>
          <p:cNvPr id="5898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Vocabulary</a:t>
            </a:r>
          </a:p>
        </p:txBody>
      </p:sp>
    </p:spTree>
    <p:extLst>
      <p:ext uri="{BB962C8B-B14F-4D97-AF65-F5344CB8AC3E}">
        <p14:creationId xmlns:p14="http://schemas.microsoft.com/office/powerpoint/2010/main" val="4021817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0</TotalTime>
  <Words>2976</Words>
  <Application>Microsoft Office PowerPoint</Application>
  <PresentationFormat>По избор</PresentationFormat>
  <Paragraphs>962</Paragraphs>
  <Slides>79</Slides>
  <Notes>48</Notes>
  <HiddenSlides>3</HiddenSlides>
  <MMClips>0</MMClips>
  <ScaleCrop>false</ScaleCrop>
  <HeadingPairs>
    <vt:vector size="6" baseType="variant">
      <vt:variant>
        <vt:lpstr>Използвани шрифтове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Заглавия на слайдовете</vt:lpstr>
      </vt:variant>
      <vt:variant>
        <vt:i4>79</vt:i4>
      </vt:variant>
    </vt:vector>
  </HeadingPairs>
  <TitlesOfParts>
    <vt:vector size="85" baseType="lpstr">
      <vt:lpstr>Arial</vt:lpstr>
      <vt:lpstr>Calibri</vt:lpstr>
      <vt:lpstr>Consolas</vt:lpstr>
      <vt:lpstr>Wingdings</vt:lpstr>
      <vt:lpstr>Wingdings 2</vt:lpstr>
      <vt:lpstr>SoftUni 16x9</vt:lpstr>
      <vt:lpstr>Source Control Systems</vt:lpstr>
      <vt:lpstr>Table of Contents</vt:lpstr>
      <vt:lpstr>Software Configuration Management (SCM)</vt:lpstr>
      <vt:lpstr>SCM and the Software Development Lifecycle</vt:lpstr>
      <vt:lpstr>Version Control</vt:lpstr>
      <vt:lpstr>Version Control Systems (VCS)</vt:lpstr>
      <vt:lpstr>Version Control (Revision Control)</vt:lpstr>
      <vt:lpstr>Change Log</vt:lpstr>
      <vt:lpstr>Vocabulary</vt:lpstr>
      <vt:lpstr>Vocabulary (2)</vt:lpstr>
      <vt:lpstr>Vocabulary (3)</vt:lpstr>
      <vt:lpstr>Vocabulary (4)</vt:lpstr>
      <vt:lpstr>Version Control: Typical Scenario</vt:lpstr>
      <vt:lpstr>Subversion</vt:lpstr>
      <vt:lpstr>Subversion (SVN)</vt:lpstr>
      <vt:lpstr>Subversion – Features</vt:lpstr>
      <vt:lpstr>SVN – Console Client</vt:lpstr>
      <vt:lpstr>TortoiseSVN</vt:lpstr>
      <vt:lpstr>Subversion &amp; TortoiseSVN</vt:lpstr>
      <vt:lpstr>SVN: Exercise</vt:lpstr>
      <vt:lpstr>Versioning Models</vt:lpstr>
      <vt:lpstr>Centralized Version Control</vt:lpstr>
      <vt:lpstr>Distributed Version Control</vt:lpstr>
      <vt:lpstr>Versioning Models</vt:lpstr>
      <vt:lpstr>Versioning Models (2)</vt:lpstr>
      <vt:lpstr>Versioning Models (3)</vt:lpstr>
      <vt:lpstr>Problems with Locking </vt:lpstr>
      <vt:lpstr>Merging Problems</vt:lpstr>
      <vt:lpstr>File Comparison / Merge Tools</vt:lpstr>
      <vt:lpstr>File Comparison – Example</vt:lpstr>
      <vt:lpstr>The "Lock-Modify-Unlock" Model</vt:lpstr>
      <vt:lpstr>The Lock-Modify-Unlock Model (1)</vt:lpstr>
      <vt:lpstr>The Lock-Modify-Unlock Model (2)</vt:lpstr>
      <vt:lpstr>The Lock-Modify-Unlock Model (3)</vt:lpstr>
      <vt:lpstr>The Lock-Modify-Unlock Model (4)</vt:lpstr>
      <vt:lpstr>The Lock-Modify-Unlock Model (5)</vt:lpstr>
      <vt:lpstr>The Lock-Modify-Unlock Model (6)</vt:lpstr>
      <vt:lpstr>The Lock-Modify-Unlock Model (7)</vt:lpstr>
      <vt:lpstr>The "Copy-Modify-Merge" Model</vt:lpstr>
      <vt:lpstr>The Copy-Modify-Merge Model (1)</vt:lpstr>
      <vt:lpstr>The Copy-Modify-Merge Model (2)</vt:lpstr>
      <vt:lpstr>The Copy-Modify-Merge Model (3)</vt:lpstr>
      <vt:lpstr>The Copy-Modify-Merge Model (4)</vt:lpstr>
      <vt:lpstr>The Copy-Modify-Merge Model (5)</vt:lpstr>
      <vt:lpstr>The Copy-Modify-Merge Model (6)</vt:lpstr>
      <vt:lpstr>The Copy-Modify-Merge Model (7)</vt:lpstr>
      <vt:lpstr>The "Distributed Version Control" Versioning Model</vt:lpstr>
      <vt:lpstr>Distributed Version Control (1)</vt:lpstr>
      <vt:lpstr>Distributed Version Control (2)</vt:lpstr>
      <vt:lpstr>Distributed Version Control (3)</vt:lpstr>
      <vt:lpstr>Distributed Version Control (4)</vt:lpstr>
      <vt:lpstr>Distributed Version Control (5)</vt:lpstr>
      <vt:lpstr>Distributed Version Control (6)</vt:lpstr>
      <vt:lpstr>Distributed Version Control (7)</vt:lpstr>
      <vt:lpstr>Distributed Version Control (8)</vt:lpstr>
      <vt:lpstr>Tags and Branches</vt:lpstr>
      <vt:lpstr>Tags</vt:lpstr>
      <vt:lpstr>Branching</vt:lpstr>
      <vt:lpstr>Merging Branches</vt:lpstr>
      <vt:lpstr>Branching – Example</vt:lpstr>
      <vt:lpstr>Merging Branches – Example</vt:lpstr>
      <vt:lpstr>Working with Git</vt:lpstr>
      <vt:lpstr>What is Git?</vt:lpstr>
      <vt:lpstr>Installing Git</vt:lpstr>
      <vt:lpstr>Basic Git Commands</vt:lpstr>
      <vt:lpstr>Basic Git Commands (2)</vt:lpstr>
      <vt:lpstr>Using Git: Example</vt:lpstr>
      <vt:lpstr>Using Git Bash</vt:lpstr>
      <vt:lpstr>TortoiseGit</vt:lpstr>
      <vt:lpstr>Project Hosting and Team Collaboration Sites</vt:lpstr>
      <vt:lpstr>Project Hosting Sites</vt:lpstr>
      <vt:lpstr>Project Hosting Sites</vt:lpstr>
      <vt:lpstr>Project Hosting Sites (2)</vt:lpstr>
      <vt:lpstr>Project Hosting Sites (3)</vt:lpstr>
      <vt:lpstr>GitHub</vt:lpstr>
      <vt:lpstr>Git and GitHub: Exercise</vt:lpstr>
      <vt:lpstr>Source Control Systems</vt:lpstr>
      <vt:lpstr>License</vt:lpstr>
      <vt:lpstr>Free Trainings @ Software University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Source Control Systems: SVN, Git, GitHub</dc:title>
  <dc:subject>C# Basics Course</dc:subject>
  <dc:creator/>
  <cp:keywords>SVN, Subversion, Git, GitHub, team work, programming, course, SoftUni, Software University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2015-05-13T09:28:17Z</dcterms:modified>
  <cp:category>team work, personal skills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